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304" r:id="rId5"/>
    <p:sldId id="259" r:id="rId6"/>
    <p:sldId id="277" r:id="rId7"/>
    <p:sldId id="260" r:id="rId8"/>
    <p:sldId id="261" r:id="rId9"/>
    <p:sldId id="262" r:id="rId10"/>
    <p:sldId id="263" r:id="rId11"/>
    <p:sldId id="265" r:id="rId12"/>
    <p:sldId id="264" r:id="rId13"/>
    <p:sldId id="303" r:id="rId14"/>
    <p:sldId id="266" r:id="rId15"/>
    <p:sldId id="267" r:id="rId16"/>
    <p:sldId id="280" r:id="rId17"/>
    <p:sldId id="279" r:id="rId18"/>
    <p:sldId id="281" r:id="rId19"/>
    <p:sldId id="282" r:id="rId20"/>
    <p:sldId id="283" r:id="rId21"/>
    <p:sldId id="284" r:id="rId22"/>
    <p:sldId id="285" r:id="rId23"/>
    <p:sldId id="286" r:id="rId24"/>
    <p:sldId id="287" r:id="rId25"/>
    <p:sldId id="271" r:id="rId26"/>
    <p:sldId id="288" r:id="rId27"/>
    <p:sldId id="289" r:id="rId28"/>
    <p:sldId id="290" r:id="rId29"/>
    <p:sldId id="291" r:id="rId30"/>
    <p:sldId id="292" r:id="rId31"/>
    <p:sldId id="293" r:id="rId32"/>
    <p:sldId id="295" r:id="rId33"/>
    <p:sldId id="294" r:id="rId34"/>
    <p:sldId id="296" r:id="rId35"/>
    <p:sldId id="299" r:id="rId36"/>
    <p:sldId id="300" r:id="rId37"/>
    <p:sldId id="301" r:id="rId38"/>
    <p:sldId id="302" r:id="rId39"/>
    <p:sldId id="297" r:id="rId40"/>
    <p:sldId id="298"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CBF3"/>
    <a:srgbClr val="DD97E8"/>
    <a:srgbClr val="C258DA"/>
    <a:srgbClr val="BE8AE5"/>
    <a:srgbClr val="E0AC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jpeg>
</file>

<file path=ppt/media/image10.gif>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gif>
</file>

<file path=ppt/media/image29.gif>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gif>
</file>

<file path=ppt/media/image6.png>
</file>

<file path=ppt/media/image7.png>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1/3/2019</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1/3/2019</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1/3/2019</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1/3/2019</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1/3/2019</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services2.hdb.gov.sg/webapp/BP13BTOENQWeb/AR_Nov2018_SBF?strSystem=SBF" TargetMode="External"/><Relationship Id="rId2" Type="http://schemas.openxmlformats.org/officeDocument/2006/relationships/hyperlink" Target="https://data.gov.sg/dataset/median-resale-prices-for-registered-applications-by-town-and-flat-type?resource_id=a5ddfc4d-0e43-4bfe-8f51-e504e1365e27"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g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image" Target="../media/image35.png"/></Relationships>
</file>

<file path=ppt/slides/_rels/slide3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services2.hdb.gov.sg/webapp/BP13BTOENQWeb/AR_Nov2018_SBF?strSystem=SBF" TargetMode="External"/><Relationship Id="rId2" Type="http://schemas.openxmlformats.org/officeDocument/2006/relationships/hyperlink" Target="https://data.gov.sg/dataset/median-resale-prices-for-registered-applications-by-town-and-flat-type?resource_id=a5ddfc4d-0e43-4bfe-8f51-e504e1365e27"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A5D4C-5CC9-4AE3-B452-9A65FE911523}"/>
              </a:ext>
            </a:extLst>
          </p:cNvPr>
          <p:cNvSpPr>
            <a:spLocks noGrp="1"/>
          </p:cNvSpPr>
          <p:nvPr>
            <p:ph type="ctrTitle"/>
          </p:nvPr>
        </p:nvSpPr>
        <p:spPr/>
        <p:txBody>
          <a:bodyPr>
            <a:normAutofit/>
          </a:bodyPr>
          <a:lstStyle/>
          <a:p>
            <a:r>
              <a:rPr lang="en-US" sz="4400" dirty="0"/>
              <a:t>Singapore Flats: Deal or No Deal</a:t>
            </a:r>
          </a:p>
        </p:txBody>
      </p:sp>
      <p:sp>
        <p:nvSpPr>
          <p:cNvPr id="3" name="Subtitle 2">
            <a:extLst>
              <a:ext uri="{FF2B5EF4-FFF2-40B4-BE49-F238E27FC236}">
                <a16:creationId xmlns:a16="http://schemas.microsoft.com/office/drawing/2014/main" id="{45531BF2-7A51-4782-AC45-1E5F439CFD90}"/>
              </a:ext>
            </a:extLst>
          </p:cNvPr>
          <p:cNvSpPr>
            <a:spLocks noGrp="1"/>
          </p:cNvSpPr>
          <p:nvPr>
            <p:ph type="subTitle" idx="1"/>
          </p:nvPr>
        </p:nvSpPr>
        <p:spPr/>
        <p:txBody>
          <a:bodyPr/>
          <a:lstStyle/>
          <a:p>
            <a:r>
              <a:rPr lang="en-US" dirty="0"/>
              <a:t>By:  Jia </a:t>
            </a:r>
            <a:r>
              <a:rPr lang="en-US"/>
              <a:t>Yi C     P7337992</a:t>
            </a:r>
            <a:endParaRPr lang="en-US" dirty="0"/>
          </a:p>
        </p:txBody>
      </p:sp>
      <p:pic>
        <p:nvPicPr>
          <p:cNvPr id="1026" name="Picture 2" descr="http://sbr.com.sg/sites/default/files/imagecache/600x360/news/HDB_29_0.jpg">
            <a:extLst>
              <a:ext uri="{FF2B5EF4-FFF2-40B4-BE49-F238E27FC236}">
                <a16:creationId xmlns:a16="http://schemas.microsoft.com/office/drawing/2014/main" id="{3F7E042A-76B9-4323-9FE6-C789F2E55E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28975" y="3085766"/>
            <a:ext cx="5391150" cy="3234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22833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Spatial View:  Where are the NOV 2018 SBF flats?</a:t>
            </a:r>
          </a:p>
        </p:txBody>
      </p:sp>
      <p:sp>
        <p:nvSpPr>
          <p:cNvPr id="6" name="TextBox 5">
            <a:extLst>
              <a:ext uri="{FF2B5EF4-FFF2-40B4-BE49-F238E27FC236}">
                <a16:creationId xmlns:a16="http://schemas.microsoft.com/office/drawing/2014/main" id="{B7B21696-DD76-4259-9E27-F76E7519ED0D}"/>
              </a:ext>
            </a:extLst>
          </p:cNvPr>
          <p:cNvSpPr txBox="1"/>
          <p:nvPr/>
        </p:nvSpPr>
        <p:spPr>
          <a:xfrm>
            <a:off x="2810934" y="5878845"/>
            <a:ext cx="6238696" cy="276999"/>
          </a:xfrm>
          <a:prstGeom prst="rect">
            <a:avLst/>
          </a:prstGeom>
          <a:noFill/>
        </p:spPr>
        <p:txBody>
          <a:bodyPr wrap="none" rtlCol="0">
            <a:spAutoFit/>
          </a:bodyPr>
          <a:lstStyle/>
          <a:p>
            <a:r>
              <a:rPr lang="en-US" sz="1200" dirty="0"/>
              <a:t>Plot 3: Interactive Map of where are these available SBF Nov 2018 flats (those with polygons only)</a:t>
            </a:r>
          </a:p>
        </p:txBody>
      </p:sp>
      <p:pic>
        <p:nvPicPr>
          <p:cNvPr id="10" name="Content Placeholder 9">
            <a:extLst>
              <a:ext uri="{FF2B5EF4-FFF2-40B4-BE49-F238E27FC236}">
                <a16:creationId xmlns:a16="http://schemas.microsoft.com/office/drawing/2014/main" id="{40CCB0F8-3129-4AC0-A27A-009DFE420F18}"/>
              </a:ext>
            </a:extLst>
          </p:cNvPr>
          <p:cNvPicPr>
            <a:picLocks noGrp="1" noChangeAspect="1"/>
          </p:cNvPicPr>
          <p:nvPr>
            <p:ph idx="1"/>
          </p:nvPr>
        </p:nvPicPr>
        <p:blipFill>
          <a:blip r:embed="rId2"/>
          <a:stretch>
            <a:fillRect/>
          </a:stretch>
        </p:blipFill>
        <p:spPr>
          <a:xfrm>
            <a:off x="1256601" y="1869432"/>
            <a:ext cx="9225132" cy="3963492"/>
          </a:xfrm>
        </p:spPr>
      </p:pic>
    </p:spTree>
    <p:extLst>
      <p:ext uri="{BB962C8B-B14F-4D97-AF65-F5344CB8AC3E}">
        <p14:creationId xmlns:p14="http://schemas.microsoft.com/office/powerpoint/2010/main" val="4235326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diff in prices between Mature and Non Mature in 4-Rm</a:t>
            </a:r>
          </a:p>
        </p:txBody>
      </p:sp>
      <p:pic>
        <p:nvPicPr>
          <p:cNvPr id="5122" name="Picture 2">
            <a:extLst>
              <a:ext uri="{FF2B5EF4-FFF2-40B4-BE49-F238E27FC236}">
                <a16:creationId xmlns:a16="http://schemas.microsoft.com/office/drawing/2014/main" id="{54060E6D-593D-41A6-A199-20F4789D1D5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0691" y="1857375"/>
            <a:ext cx="7134471" cy="50006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1E161CE-2710-4340-A167-7A2358D69038}"/>
              </a:ext>
            </a:extLst>
          </p:cNvPr>
          <p:cNvSpPr txBox="1"/>
          <p:nvPr/>
        </p:nvSpPr>
        <p:spPr>
          <a:xfrm>
            <a:off x="0" y="6505575"/>
            <a:ext cx="2922275" cy="276999"/>
          </a:xfrm>
          <a:prstGeom prst="rect">
            <a:avLst/>
          </a:prstGeom>
          <a:noFill/>
        </p:spPr>
        <p:txBody>
          <a:bodyPr wrap="none" rtlCol="0">
            <a:spAutoFit/>
          </a:bodyPr>
          <a:lstStyle/>
          <a:p>
            <a:r>
              <a:rPr lang="en-US" sz="1200" dirty="0"/>
              <a:t>Plot 4a : Boxplot of Selling Price over Towns</a:t>
            </a:r>
          </a:p>
        </p:txBody>
      </p:sp>
      <p:sp>
        <p:nvSpPr>
          <p:cNvPr id="9" name="TextBox 8">
            <a:extLst>
              <a:ext uri="{FF2B5EF4-FFF2-40B4-BE49-F238E27FC236}">
                <a16:creationId xmlns:a16="http://schemas.microsoft.com/office/drawing/2014/main" id="{C0FBE585-415D-4C2A-869C-75FACD8E117F}"/>
              </a:ext>
            </a:extLst>
          </p:cNvPr>
          <p:cNvSpPr txBox="1"/>
          <p:nvPr/>
        </p:nvSpPr>
        <p:spPr>
          <a:xfrm>
            <a:off x="7400925" y="2019300"/>
            <a:ext cx="4590231" cy="4524315"/>
          </a:xfrm>
          <a:prstGeom prst="rect">
            <a:avLst/>
          </a:prstGeom>
          <a:noFill/>
        </p:spPr>
        <p:txBody>
          <a:bodyPr wrap="none" rtlCol="0">
            <a:spAutoFit/>
          </a:bodyPr>
          <a:lstStyle/>
          <a:p>
            <a:pPr marL="285750" indent="-285750">
              <a:buFont typeface="Arial" panose="020B0604020202020204" pitchFamily="34" charset="0"/>
              <a:buChar char="•"/>
            </a:pPr>
            <a:r>
              <a:rPr lang="en-US" dirty="0"/>
              <a:t>Most of Mature Estates flats are more</a:t>
            </a:r>
          </a:p>
          <a:p>
            <a:r>
              <a:rPr lang="en-US" dirty="0"/>
              <a:t>expensive than Non Mature Estates</a:t>
            </a:r>
          </a:p>
          <a:p>
            <a:endParaRPr lang="en-US" dirty="0"/>
          </a:p>
          <a:p>
            <a:pPr marL="285750" indent="-285750">
              <a:buFont typeface="Arial" panose="020B0604020202020204" pitchFamily="34" charset="0"/>
              <a:buChar char="•"/>
            </a:pPr>
            <a:r>
              <a:rPr lang="en-US" dirty="0"/>
              <a:t>Surprisingly,  the exceptional case is</a:t>
            </a:r>
          </a:p>
          <a:p>
            <a:r>
              <a:rPr lang="en-US" dirty="0"/>
              <a:t>Tampines, for 4-Room Flats. This means </a:t>
            </a:r>
          </a:p>
          <a:p>
            <a:r>
              <a:rPr lang="en-US" dirty="0"/>
              <a:t>The 4-Room flats in Tampines is quite</a:t>
            </a:r>
          </a:p>
          <a:p>
            <a:r>
              <a:rPr lang="en-US" dirty="0"/>
              <a:t>a GOOD DEAL!</a:t>
            </a:r>
          </a:p>
          <a:p>
            <a:endParaRPr lang="en-US" dirty="0"/>
          </a:p>
          <a:p>
            <a:pPr marL="285750" indent="-285750">
              <a:buFont typeface="Arial" panose="020B0604020202020204" pitchFamily="34" charset="0"/>
              <a:buChar char="•"/>
            </a:pPr>
            <a:r>
              <a:rPr lang="en-US" dirty="0"/>
              <a:t>Flats in </a:t>
            </a:r>
            <a:r>
              <a:rPr lang="en-US" dirty="0" err="1"/>
              <a:t>Choa</a:t>
            </a:r>
            <a:r>
              <a:rPr lang="en-US" dirty="0"/>
              <a:t> Chu Kang have small spread </a:t>
            </a:r>
          </a:p>
          <a:p>
            <a:r>
              <a:rPr lang="en-US" dirty="0"/>
              <a:t>and are the cheapest among the other towns.</a:t>
            </a:r>
          </a:p>
          <a:p>
            <a:r>
              <a:rPr lang="en-US" dirty="0"/>
              <a:t>Good deal.</a:t>
            </a:r>
          </a:p>
          <a:p>
            <a:endParaRPr lang="en-US" dirty="0"/>
          </a:p>
          <a:p>
            <a:pPr marL="285750" indent="-285750">
              <a:buFont typeface="Arial" panose="020B0604020202020204" pitchFamily="34" charset="0"/>
              <a:buChar char="•"/>
            </a:pPr>
            <a:r>
              <a:rPr lang="en-US" dirty="0"/>
              <a:t>Flats in Sembawang contains the cheapest,</a:t>
            </a:r>
          </a:p>
          <a:p>
            <a:r>
              <a:rPr lang="en-US" dirty="0"/>
              <a:t>but spread is quite large. Still Good deal overall</a:t>
            </a:r>
          </a:p>
          <a:p>
            <a:endParaRPr lang="en-US" dirty="0"/>
          </a:p>
          <a:p>
            <a:pPr marL="285750" indent="-285750">
              <a:buFont typeface="Arial" panose="020B0604020202020204" pitchFamily="34" charset="0"/>
              <a:buChar char="•"/>
            </a:pPr>
            <a:r>
              <a:rPr lang="en-US" dirty="0"/>
              <a:t>Let’s look deeper into individual units</a:t>
            </a:r>
          </a:p>
        </p:txBody>
      </p:sp>
    </p:spTree>
    <p:extLst>
      <p:ext uri="{BB962C8B-B14F-4D97-AF65-F5344CB8AC3E}">
        <p14:creationId xmlns:p14="http://schemas.microsoft.com/office/powerpoint/2010/main" val="3528311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diff in prices between Mature and Non Mature in 5-Rm</a:t>
            </a:r>
          </a:p>
        </p:txBody>
      </p:sp>
      <p:pic>
        <p:nvPicPr>
          <p:cNvPr id="6148" name="Picture 4">
            <a:extLst>
              <a:ext uri="{FF2B5EF4-FFF2-40B4-BE49-F238E27FC236}">
                <a16:creationId xmlns:a16="http://schemas.microsoft.com/office/drawing/2014/main" id="{E9FDF489-8D15-47EB-A87B-A4D2B54E141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02577" y="2028824"/>
            <a:ext cx="6683793" cy="4829175"/>
          </a:xfrm>
          <a:prstGeom prst="rect">
            <a:avLst/>
          </a:prstGeom>
          <a:noFill/>
          <a:extLst>
            <a:ext uri="{909E8E84-426E-40DD-AFC4-6F175D3DCCD1}">
              <a14:hiddenFill xmlns:a14="http://schemas.microsoft.com/office/drawing/2010/main">
                <a:solidFill>
                  <a:srgbClr val="FFFFFF"/>
                </a:solidFill>
              </a14:hiddenFill>
            </a:ext>
          </a:extLst>
        </p:spPr>
      </p:pic>
      <p:sp>
        <p:nvSpPr>
          <p:cNvPr id="21" name="Rectangle 20">
            <a:extLst>
              <a:ext uri="{FF2B5EF4-FFF2-40B4-BE49-F238E27FC236}">
                <a16:creationId xmlns:a16="http://schemas.microsoft.com/office/drawing/2014/main" id="{1310973F-9889-4303-99C0-A6B8392C0893}"/>
              </a:ext>
            </a:extLst>
          </p:cNvPr>
          <p:cNvSpPr/>
          <p:nvPr/>
        </p:nvSpPr>
        <p:spPr>
          <a:xfrm>
            <a:off x="7096125" y="1908527"/>
            <a:ext cx="6096000" cy="5355312"/>
          </a:xfrm>
          <a:prstGeom prst="rect">
            <a:avLst/>
          </a:prstGeom>
        </p:spPr>
        <p:txBody>
          <a:bodyPr>
            <a:spAutoFit/>
          </a:bodyPr>
          <a:lstStyle/>
          <a:p>
            <a:pPr marL="285750" indent="-285750">
              <a:buFont typeface="Arial" panose="020B0604020202020204" pitchFamily="34" charset="0"/>
              <a:buChar char="•"/>
            </a:pPr>
            <a:r>
              <a:rPr lang="en-US" dirty="0"/>
              <a:t>Most of Mature Estates flats are more</a:t>
            </a:r>
          </a:p>
          <a:p>
            <a:r>
              <a:rPr lang="en-US" dirty="0"/>
              <a:t>     expensive than Non Mature Estates</a:t>
            </a:r>
          </a:p>
          <a:p>
            <a:endParaRPr lang="en-US" dirty="0"/>
          </a:p>
          <a:p>
            <a:pPr marL="285750" indent="-285750">
              <a:buFont typeface="Arial" panose="020B0604020202020204" pitchFamily="34" charset="0"/>
              <a:buChar char="•"/>
            </a:pPr>
            <a:r>
              <a:rPr lang="en-US" dirty="0"/>
              <a:t>Previous hypothesis earlier was wrong about </a:t>
            </a:r>
          </a:p>
          <a:p>
            <a:r>
              <a:rPr lang="en-US" dirty="0"/>
              <a:t>    1 peak means the prices are similar for diff estates</a:t>
            </a:r>
          </a:p>
          <a:p>
            <a:r>
              <a:rPr lang="en-US" dirty="0"/>
              <a:t>    for 5-room flats</a:t>
            </a:r>
          </a:p>
          <a:p>
            <a:endParaRPr lang="en-US" dirty="0"/>
          </a:p>
          <a:p>
            <a:pPr marL="285750" indent="-285750">
              <a:buFont typeface="Arial" panose="020B0604020202020204" pitchFamily="34" charset="0"/>
              <a:buChar char="•"/>
            </a:pPr>
            <a:r>
              <a:rPr lang="en-US" dirty="0"/>
              <a:t>Flats in </a:t>
            </a:r>
            <a:r>
              <a:rPr lang="en-US" dirty="0" err="1"/>
              <a:t>Choa</a:t>
            </a:r>
            <a:r>
              <a:rPr lang="en-US" dirty="0"/>
              <a:t> Chu Kang are the cheapest </a:t>
            </a:r>
          </a:p>
          <a:p>
            <a:r>
              <a:rPr lang="en-US" dirty="0"/>
              <a:t>     among the other towns.  It only has few outliers.</a:t>
            </a:r>
          </a:p>
          <a:p>
            <a:r>
              <a:rPr lang="en-US" dirty="0"/>
              <a:t>     Still Good Deal!</a:t>
            </a:r>
          </a:p>
          <a:p>
            <a:endParaRPr lang="en-US" dirty="0"/>
          </a:p>
          <a:p>
            <a:pPr marL="285750" indent="-285750">
              <a:buFont typeface="Arial" panose="020B0604020202020204" pitchFamily="34" charset="0"/>
              <a:buChar char="•"/>
            </a:pPr>
            <a:r>
              <a:rPr lang="en-US" dirty="0"/>
              <a:t>Flats in Bukit Merah is too expensive, bad deal.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a Mature estate, Bedok price is quite close </a:t>
            </a:r>
          </a:p>
          <a:p>
            <a:r>
              <a:rPr lang="en-US" dirty="0"/>
              <a:t>     to the non Mature town </a:t>
            </a:r>
            <a:r>
              <a:rPr lang="en-US" dirty="0" err="1"/>
              <a:t>eg</a:t>
            </a:r>
            <a:r>
              <a:rPr lang="en-US" dirty="0"/>
              <a:t>: Bukit </a:t>
            </a:r>
            <a:r>
              <a:rPr lang="en-US" dirty="0" err="1"/>
              <a:t>Batok</a:t>
            </a:r>
            <a:r>
              <a:rPr lang="en-US" dirty="0"/>
              <a:t>. </a:t>
            </a:r>
          </a:p>
          <a:p>
            <a:r>
              <a:rPr lang="en-US" dirty="0"/>
              <a:t>     Acceptable deal!</a:t>
            </a:r>
          </a:p>
          <a:p>
            <a:endParaRPr lang="en-US" dirty="0"/>
          </a:p>
          <a:p>
            <a:pPr marL="285750" indent="-285750">
              <a:buFont typeface="Arial" panose="020B0604020202020204" pitchFamily="34" charset="0"/>
              <a:buChar char="•"/>
            </a:pPr>
            <a:r>
              <a:rPr lang="en-US" dirty="0"/>
              <a:t>Let’s look deeper into individual units</a:t>
            </a:r>
          </a:p>
          <a:p>
            <a:pPr marL="285750" indent="-285750">
              <a:buFont typeface="Arial" panose="020B0604020202020204" pitchFamily="34" charset="0"/>
              <a:buChar char="•"/>
            </a:pPr>
            <a:endParaRPr lang="en-US" dirty="0"/>
          </a:p>
        </p:txBody>
      </p:sp>
      <p:sp>
        <p:nvSpPr>
          <p:cNvPr id="24" name="TextBox 23">
            <a:extLst>
              <a:ext uri="{FF2B5EF4-FFF2-40B4-BE49-F238E27FC236}">
                <a16:creationId xmlns:a16="http://schemas.microsoft.com/office/drawing/2014/main" id="{1260F128-3C09-4295-A3AB-3FC3659F5586}"/>
              </a:ext>
            </a:extLst>
          </p:cNvPr>
          <p:cNvSpPr txBox="1"/>
          <p:nvPr/>
        </p:nvSpPr>
        <p:spPr>
          <a:xfrm>
            <a:off x="0" y="6496050"/>
            <a:ext cx="2922275" cy="276999"/>
          </a:xfrm>
          <a:prstGeom prst="rect">
            <a:avLst/>
          </a:prstGeom>
          <a:noFill/>
        </p:spPr>
        <p:txBody>
          <a:bodyPr wrap="none" rtlCol="0">
            <a:spAutoFit/>
          </a:bodyPr>
          <a:lstStyle/>
          <a:p>
            <a:r>
              <a:rPr lang="en-US" sz="1200" dirty="0"/>
              <a:t>Plot 4b : Boxplot of Selling Price over Towns</a:t>
            </a:r>
          </a:p>
        </p:txBody>
      </p:sp>
    </p:spTree>
    <p:extLst>
      <p:ext uri="{BB962C8B-B14F-4D97-AF65-F5344CB8AC3E}">
        <p14:creationId xmlns:p14="http://schemas.microsoft.com/office/powerpoint/2010/main" val="2921809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EB608-7214-4140-B64D-FAA68DB33FAC}"/>
              </a:ext>
            </a:extLst>
          </p:cNvPr>
          <p:cNvSpPr>
            <a:spLocks noGrp="1"/>
          </p:cNvSpPr>
          <p:nvPr>
            <p:ph type="title"/>
          </p:nvPr>
        </p:nvSpPr>
        <p:spPr/>
        <p:txBody>
          <a:bodyPr/>
          <a:lstStyle/>
          <a:p>
            <a:r>
              <a:rPr lang="en-US" dirty="0"/>
              <a:t>Plot 4A , 4b in interactive version to see more details</a:t>
            </a:r>
          </a:p>
        </p:txBody>
      </p:sp>
      <p:pic>
        <p:nvPicPr>
          <p:cNvPr id="5" name="Content Placeholder 4">
            <a:extLst>
              <a:ext uri="{FF2B5EF4-FFF2-40B4-BE49-F238E27FC236}">
                <a16:creationId xmlns:a16="http://schemas.microsoft.com/office/drawing/2014/main" id="{3BA77F70-057F-4559-AE81-A2D98D75B1EE}"/>
              </a:ext>
            </a:extLst>
          </p:cNvPr>
          <p:cNvPicPr>
            <a:picLocks noGrp="1" noChangeAspect="1"/>
          </p:cNvPicPr>
          <p:nvPr>
            <p:ph idx="1"/>
          </p:nvPr>
        </p:nvPicPr>
        <p:blipFill>
          <a:blip r:embed="rId2"/>
          <a:stretch>
            <a:fillRect/>
          </a:stretch>
        </p:blipFill>
        <p:spPr>
          <a:xfrm>
            <a:off x="479441" y="2038349"/>
            <a:ext cx="6168559" cy="4619626"/>
          </a:xfrm>
        </p:spPr>
      </p:pic>
      <p:pic>
        <p:nvPicPr>
          <p:cNvPr id="7" name="Picture 6">
            <a:extLst>
              <a:ext uri="{FF2B5EF4-FFF2-40B4-BE49-F238E27FC236}">
                <a16:creationId xmlns:a16="http://schemas.microsoft.com/office/drawing/2014/main" id="{534471B6-0BC1-4226-A279-B0319FBDDB5C}"/>
              </a:ext>
            </a:extLst>
          </p:cNvPr>
          <p:cNvPicPr>
            <a:picLocks noChangeAspect="1"/>
          </p:cNvPicPr>
          <p:nvPr/>
        </p:nvPicPr>
        <p:blipFill>
          <a:blip r:embed="rId3"/>
          <a:stretch>
            <a:fillRect/>
          </a:stretch>
        </p:blipFill>
        <p:spPr>
          <a:xfrm>
            <a:off x="5836529" y="2038349"/>
            <a:ext cx="5888745" cy="4410074"/>
          </a:xfrm>
          <a:prstGeom prst="rect">
            <a:avLst/>
          </a:prstGeom>
        </p:spPr>
      </p:pic>
    </p:spTree>
    <p:extLst>
      <p:ext uri="{BB962C8B-B14F-4D97-AF65-F5344CB8AC3E}">
        <p14:creationId xmlns:p14="http://schemas.microsoft.com/office/powerpoint/2010/main" val="2522944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Price vs Area vs floor level 4-Room Flats</a:t>
            </a:r>
          </a:p>
        </p:txBody>
      </p:sp>
      <p:pic>
        <p:nvPicPr>
          <p:cNvPr id="6" name="Content Placeholder 5">
            <a:extLst>
              <a:ext uri="{FF2B5EF4-FFF2-40B4-BE49-F238E27FC236}">
                <a16:creationId xmlns:a16="http://schemas.microsoft.com/office/drawing/2014/main" id="{B95BD8E7-5DFD-4F54-8AF6-A812DCD6A967}"/>
              </a:ext>
            </a:extLst>
          </p:cNvPr>
          <p:cNvPicPr>
            <a:picLocks noGrp="1" noChangeAspect="1"/>
          </p:cNvPicPr>
          <p:nvPr>
            <p:ph idx="1"/>
          </p:nvPr>
        </p:nvPicPr>
        <p:blipFill>
          <a:blip r:embed="rId2"/>
          <a:stretch>
            <a:fillRect/>
          </a:stretch>
        </p:blipFill>
        <p:spPr>
          <a:xfrm>
            <a:off x="0" y="1876424"/>
            <a:ext cx="7658100" cy="3968619"/>
          </a:xfrm>
        </p:spPr>
      </p:pic>
      <p:sp>
        <p:nvSpPr>
          <p:cNvPr id="7" name="TextBox 6">
            <a:extLst>
              <a:ext uri="{FF2B5EF4-FFF2-40B4-BE49-F238E27FC236}">
                <a16:creationId xmlns:a16="http://schemas.microsoft.com/office/drawing/2014/main" id="{7DAB344E-9006-40CB-A3C6-6CC4991F6FC8}"/>
              </a:ext>
            </a:extLst>
          </p:cNvPr>
          <p:cNvSpPr txBox="1"/>
          <p:nvPr/>
        </p:nvSpPr>
        <p:spPr>
          <a:xfrm>
            <a:off x="2447925" y="5845043"/>
            <a:ext cx="3069174" cy="276999"/>
          </a:xfrm>
          <a:prstGeom prst="rect">
            <a:avLst/>
          </a:prstGeom>
          <a:noFill/>
        </p:spPr>
        <p:txBody>
          <a:bodyPr wrap="none" rtlCol="0">
            <a:spAutoFit/>
          </a:bodyPr>
          <a:lstStyle/>
          <a:p>
            <a:r>
              <a:rPr lang="en-US" sz="1200" dirty="0"/>
              <a:t>Plot 5a : </a:t>
            </a:r>
            <a:r>
              <a:rPr lang="en-US" sz="1200" dirty="0" err="1"/>
              <a:t>BubbleChart</a:t>
            </a:r>
            <a:r>
              <a:rPr lang="en-US" sz="1200" dirty="0"/>
              <a:t> of Price vs Level vs Area</a:t>
            </a:r>
          </a:p>
        </p:txBody>
      </p:sp>
      <p:sp>
        <p:nvSpPr>
          <p:cNvPr id="8" name="TextBox 7">
            <a:extLst>
              <a:ext uri="{FF2B5EF4-FFF2-40B4-BE49-F238E27FC236}">
                <a16:creationId xmlns:a16="http://schemas.microsoft.com/office/drawing/2014/main" id="{78AF1FA5-C086-430C-96EF-6EC17FBEC629}"/>
              </a:ext>
            </a:extLst>
          </p:cNvPr>
          <p:cNvSpPr txBox="1"/>
          <p:nvPr/>
        </p:nvSpPr>
        <p:spPr>
          <a:xfrm>
            <a:off x="5638800" y="2971800"/>
            <a:ext cx="914400" cy="914400"/>
          </a:xfrm>
          <a:prstGeom prst="rect">
            <a:avLst/>
          </a:prstGeom>
          <a:noFill/>
        </p:spPr>
        <p:txBody>
          <a:bodyPr wrap="square" rtlCol="0">
            <a:spAutoFit/>
          </a:bodyPr>
          <a:lstStyle/>
          <a:p>
            <a:endParaRPr lang="en-US" dirty="0"/>
          </a:p>
        </p:txBody>
      </p:sp>
      <p:sp>
        <p:nvSpPr>
          <p:cNvPr id="9" name="TextBox 8">
            <a:extLst>
              <a:ext uri="{FF2B5EF4-FFF2-40B4-BE49-F238E27FC236}">
                <a16:creationId xmlns:a16="http://schemas.microsoft.com/office/drawing/2014/main" id="{56FE90F1-F7BF-4DE4-AFC8-B2954D9CFFB0}"/>
              </a:ext>
            </a:extLst>
          </p:cNvPr>
          <p:cNvSpPr txBox="1"/>
          <p:nvPr/>
        </p:nvSpPr>
        <p:spPr>
          <a:xfrm>
            <a:off x="5638800" y="2971800"/>
            <a:ext cx="914400" cy="914400"/>
          </a:xfrm>
          <a:prstGeom prst="rect">
            <a:avLst/>
          </a:prstGeom>
          <a:noFill/>
        </p:spPr>
        <p:txBody>
          <a:bodyPr wrap="square" rtlCol="0">
            <a:spAutoFit/>
          </a:bodyPr>
          <a:lstStyle/>
          <a:p>
            <a:endParaRPr lang="en-US" dirty="0"/>
          </a:p>
        </p:txBody>
      </p:sp>
      <p:sp>
        <p:nvSpPr>
          <p:cNvPr id="10" name="TextBox 9">
            <a:extLst>
              <a:ext uri="{FF2B5EF4-FFF2-40B4-BE49-F238E27FC236}">
                <a16:creationId xmlns:a16="http://schemas.microsoft.com/office/drawing/2014/main" id="{956FC1D9-5049-4A57-AA1C-811865C8EB8A}"/>
              </a:ext>
            </a:extLst>
          </p:cNvPr>
          <p:cNvSpPr txBox="1"/>
          <p:nvPr/>
        </p:nvSpPr>
        <p:spPr>
          <a:xfrm>
            <a:off x="5638800" y="2971800"/>
            <a:ext cx="914400" cy="914400"/>
          </a:xfrm>
          <a:prstGeom prst="rect">
            <a:avLst/>
          </a:prstGeom>
          <a:noFill/>
        </p:spPr>
        <p:txBody>
          <a:bodyPr wrap="square" rtlCol="0">
            <a:spAutoFit/>
          </a:bodyPr>
          <a:lstStyle/>
          <a:p>
            <a:endParaRPr lang="en-US" dirty="0"/>
          </a:p>
        </p:txBody>
      </p:sp>
      <p:sp>
        <p:nvSpPr>
          <p:cNvPr id="11" name="TextBox 10">
            <a:extLst>
              <a:ext uri="{FF2B5EF4-FFF2-40B4-BE49-F238E27FC236}">
                <a16:creationId xmlns:a16="http://schemas.microsoft.com/office/drawing/2014/main" id="{5A5EFA4F-53D1-45FD-8FD4-F1FDA27646C3}"/>
              </a:ext>
            </a:extLst>
          </p:cNvPr>
          <p:cNvSpPr txBox="1"/>
          <p:nvPr/>
        </p:nvSpPr>
        <p:spPr>
          <a:xfrm>
            <a:off x="6972300" y="2185526"/>
            <a:ext cx="4959371" cy="4247317"/>
          </a:xfrm>
          <a:prstGeom prst="rect">
            <a:avLst/>
          </a:prstGeom>
          <a:noFill/>
        </p:spPr>
        <p:txBody>
          <a:bodyPr wrap="none" rtlCol="0">
            <a:spAutoFit/>
          </a:bodyPr>
          <a:lstStyle/>
          <a:p>
            <a:pPr marL="285750" indent="-285750">
              <a:buFont typeface="Arial" panose="020B0604020202020204" pitchFamily="34" charset="0"/>
              <a:buChar char="•"/>
            </a:pPr>
            <a:r>
              <a:rPr lang="en-US" dirty="0"/>
              <a:t>Limitation is that bubbles covered behind </a:t>
            </a:r>
          </a:p>
          <a:p>
            <a:r>
              <a:rPr lang="en-US" dirty="0"/>
              <a:t>     cannot be </a:t>
            </a:r>
            <a:r>
              <a:rPr lang="en-US" dirty="0" err="1"/>
              <a:t>analysed</a:t>
            </a:r>
            <a:endParaRPr lang="en-US" dirty="0"/>
          </a:p>
          <a:p>
            <a:pPr marL="285750" indent="-285750">
              <a:buFont typeface="Arial" panose="020B0604020202020204" pitchFamily="34" charset="0"/>
              <a:buChar char="•"/>
            </a:pPr>
            <a:r>
              <a:rPr lang="en-US" dirty="0"/>
              <a:t>Benefit is gives 3 and 4</a:t>
            </a:r>
            <a:r>
              <a:rPr lang="en-US" baseline="30000" dirty="0"/>
              <a:t>th</a:t>
            </a:r>
            <a:r>
              <a:rPr lang="en-US" dirty="0"/>
              <a:t> dimension visualization</a:t>
            </a:r>
          </a:p>
          <a:p>
            <a:pPr marL="285750" indent="-285750">
              <a:buFont typeface="Arial" panose="020B0604020202020204" pitchFamily="34" charset="0"/>
              <a:buChar char="•"/>
            </a:pPr>
            <a:r>
              <a:rPr lang="en-US" dirty="0"/>
              <a:t>Area of flat determined by bubble size</a:t>
            </a:r>
          </a:p>
          <a:p>
            <a:pPr marL="285750" indent="-285750">
              <a:buFont typeface="Arial" panose="020B0604020202020204" pitchFamily="34" charset="0"/>
              <a:buChar char="•"/>
            </a:pPr>
            <a:r>
              <a:rPr lang="en-US" dirty="0" err="1"/>
              <a:t>Colour</a:t>
            </a:r>
            <a:r>
              <a:rPr lang="en-US" dirty="0"/>
              <a:t> determines flat maturity type</a:t>
            </a:r>
          </a:p>
          <a:p>
            <a:pPr marL="285750" indent="-285750">
              <a:buFont typeface="Arial" panose="020B0604020202020204" pitchFamily="34" charset="0"/>
              <a:buChar char="•"/>
            </a:pPr>
            <a:r>
              <a:rPr lang="en-US" dirty="0"/>
              <a:t>Blk 88 Queenstown has very small sqm but </a:t>
            </a:r>
          </a:p>
          <a:p>
            <a:r>
              <a:rPr lang="en-US" dirty="0"/>
              <a:t>     has the highest price. </a:t>
            </a:r>
          </a:p>
          <a:p>
            <a:pPr marL="285750" indent="-285750">
              <a:buFont typeface="Arial" panose="020B0604020202020204" pitchFamily="34" charset="0"/>
              <a:buChar char="•"/>
            </a:pPr>
            <a:r>
              <a:rPr lang="en-US" dirty="0"/>
              <a:t>Blk 34 Woodlands has reasonable sqm and very </a:t>
            </a:r>
          </a:p>
          <a:p>
            <a:r>
              <a:rPr lang="en-US" dirty="0"/>
              <a:t>     low price although blk level is 5(not too low).</a:t>
            </a:r>
          </a:p>
          <a:p>
            <a:r>
              <a:rPr lang="en-US" dirty="0"/>
              <a:t>     Possible good deal.</a:t>
            </a:r>
          </a:p>
          <a:p>
            <a:pPr marL="285750" indent="-285750">
              <a:buFont typeface="Arial" panose="020B0604020202020204" pitchFamily="34" charset="0"/>
              <a:buChar char="•"/>
            </a:pPr>
            <a:r>
              <a:rPr lang="en-US" dirty="0"/>
              <a:t>Blk 327 Woodlands has the cheapest flat but </a:t>
            </a:r>
          </a:p>
          <a:p>
            <a:r>
              <a:rPr lang="en-US" dirty="0"/>
              <a:t>     since the young Chinese couple prefers flat</a:t>
            </a:r>
          </a:p>
          <a:p>
            <a:r>
              <a:rPr lang="en-US" dirty="0"/>
              <a:t>     that is not too low, Blk 34 is a better choice.</a:t>
            </a:r>
          </a:p>
          <a:p>
            <a:r>
              <a:rPr lang="en-US" dirty="0"/>
              <a:t>     (couple accepts floor level &gt;=5)</a:t>
            </a:r>
          </a:p>
          <a:p>
            <a:endParaRPr lang="en-US" dirty="0"/>
          </a:p>
        </p:txBody>
      </p:sp>
    </p:spTree>
    <p:extLst>
      <p:ext uri="{BB962C8B-B14F-4D97-AF65-F5344CB8AC3E}">
        <p14:creationId xmlns:p14="http://schemas.microsoft.com/office/powerpoint/2010/main" val="1803193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E9BBE1FD-259A-4EA4-893F-DBA32FE0F1D2}"/>
              </a:ext>
            </a:extLst>
          </p:cNvPr>
          <p:cNvPicPr>
            <a:picLocks noGrp="1" noChangeAspect="1"/>
          </p:cNvPicPr>
          <p:nvPr>
            <p:ph idx="1"/>
          </p:nvPr>
        </p:nvPicPr>
        <p:blipFill>
          <a:blip r:embed="rId2"/>
          <a:stretch>
            <a:fillRect/>
          </a:stretch>
        </p:blipFill>
        <p:spPr>
          <a:xfrm>
            <a:off x="304113" y="2009774"/>
            <a:ext cx="7087622" cy="4146069"/>
          </a:xfrm>
        </p:spPr>
      </p:pic>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Price vs Area vs floor level 5-Room Flats</a:t>
            </a:r>
          </a:p>
        </p:txBody>
      </p:sp>
      <p:sp>
        <p:nvSpPr>
          <p:cNvPr id="6" name="TextBox 5">
            <a:extLst>
              <a:ext uri="{FF2B5EF4-FFF2-40B4-BE49-F238E27FC236}">
                <a16:creationId xmlns:a16="http://schemas.microsoft.com/office/drawing/2014/main" id="{76DCD4CB-3FFB-49CB-9476-CF33875EF9FC}"/>
              </a:ext>
            </a:extLst>
          </p:cNvPr>
          <p:cNvSpPr txBox="1"/>
          <p:nvPr/>
        </p:nvSpPr>
        <p:spPr>
          <a:xfrm>
            <a:off x="6758066" y="2242676"/>
            <a:ext cx="5416932" cy="4524315"/>
          </a:xfrm>
          <a:prstGeom prst="rect">
            <a:avLst/>
          </a:prstGeom>
          <a:noFill/>
        </p:spPr>
        <p:txBody>
          <a:bodyPr wrap="none" rtlCol="0">
            <a:spAutoFit/>
          </a:bodyPr>
          <a:lstStyle/>
          <a:p>
            <a:pPr marL="285750" indent="-285750">
              <a:buFont typeface="Arial" panose="020B0604020202020204" pitchFamily="34" charset="0"/>
              <a:buChar char="•"/>
            </a:pPr>
            <a:r>
              <a:rPr lang="en-US" dirty="0"/>
              <a:t>Blk 96A Bukit Merah is decent sqm, but extremely</a:t>
            </a:r>
          </a:p>
          <a:p>
            <a:r>
              <a:rPr lang="en-US" dirty="0"/>
              <a:t>     high selling price at $801.5k, highest among all </a:t>
            </a:r>
          </a:p>
          <a:p>
            <a:r>
              <a:rPr lang="en-US" dirty="0"/>
              <a:t>     the 5-Room Flats. Seems like a bad deal. </a:t>
            </a:r>
          </a:p>
          <a:p>
            <a:endParaRPr lang="en-US" dirty="0"/>
          </a:p>
          <a:p>
            <a:pPr marL="285750" indent="-285750">
              <a:buFont typeface="Arial" panose="020B0604020202020204" pitchFamily="34" charset="0"/>
              <a:buChar char="•"/>
            </a:pPr>
            <a:r>
              <a:rPr lang="en-US" dirty="0"/>
              <a:t>Blk 184A Woodlands is $387k and is has level 27</a:t>
            </a:r>
          </a:p>
          <a:p>
            <a:r>
              <a:rPr lang="en-US" dirty="0"/>
              <a:t>     which is very good because high level probably</a:t>
            </a:r>
          </a:p>
          <a:p>
            <a:r>
              <a:rPr lang="en-US" dirty="0"/>
              <a:t>     suggests good view &amp;  good air.  Still met budget.</a:t>
            </a:r>
          </a:p>
          <a:p>
            <a:r>
              <a:rPr lang="en-US" dirty="0"/>
              <a:t>     Good choice!</a:t>
            </a:r>
          </a:p>
          <a:p>
            <a:endParaRPr lang="en-US" dirty="0"/>
          </a:p>
          <a:p>
            <a:pPr marL="285750" indent="-285750">
              <a:buFont typeface="Arial" panose="020B0604020202020204" pitchFamily="34" charset="0"/>
              <a:buChar char="•"/>
            </a:pPr>
            <a:r>
              <a:rPr lang="en-US" dirty="0"/>
              <a:t>Blk 37 Woodlands level 9 is ok and the price is quite </a:t>
            </a:r>
          </a:p>
          <a:p>
            <a:r>
              <a:rPr lang="en-US" dirty="0"/>
              <a:t>    low at $308k. Suitable choice!</a:t>
            </a:r>
          </a:p>
          <a:p>
            <a:endParaRPr lang="en-US" dirty="0"/>
          </a:p>
          <a:p>
            <a:pPr marL="285750" indent="-285750">
              <a:buFont typeface="Arial" panose="020B0604020202020204" pitchFamily="34" charset="0"/>
              <a:buChar char="•"/>
            </a:pPr>
            <a:r>
              <a:rPr lang="en-US" dirty="0"/>
              <a:t>407 Sembawang level 3 has the cheapest flat going </a:t>
            </a:r>
          </a:p>
          <a:p>
            <a:r>
              <a:rPr lang="en-US" dirty="0"/>
              <a:t>     at $283k, but it did not meet the floor level criteria.</a:t>
            </a:r>
          </a:p>
          <a:p>
            <a:r>
              <a:rPr lang="en-US" dirty="0"/>
              <a:t>     Not a suitable choice for them</a:t>
            </a:r>
          </a:p>
          <a:p>
            <a:endParaRPr lang="en-US" dirty="0"/>
          </a:p>
        </p:txBody>
      </p:sp>
      <p:sp>
        <p:nvSpPr>
          <p:cNvPr id="12" name="TextBox 11">
            <a:extLst>
              <a:ext uri="{FF2B5EF4-FFF2-40B4-BE49-F238E27FC236}">
                <a16:creationId xmlns:a16="http://schemas.microsoft.com/office/drawing/2014/main" id="{BFED256A-D7CC-46BF-AE85-3337879E2B2E}"/>
              </a:ext>
            </a:extLst>
          </p:cNvPr>
          <p:cNvSpPr txBox="1"/>
          <p:nvPr/>
        </p:nvSpPr>
        <p:spPr>
          <a:xfrm>
            <a:off x="2447925" y="5845043"/>
            <a:ext cx="3069174" cy="276999"/>
          </a:xfrm>
          <a:prstGeom prst="rect">
            <a:avLst/>
          </a:prstGeom>
          <a:noFill/>
        </p:spPr>
        <p:txBody>
          <a:bodyPr wrap="none" rtlCol="0">
            <a:spAutoFit/>
          </a:bodyPr>
          <a:lstStyle/>
          <a:p>
            <a:r>
              <a:rPr lang="en-US" sz="1200" dirty="0"/>
              <a:t>Plot 5b : </a:t>
            </a:r>
            <a:r>
              <a:rPr lang="en-US" sz="1200" dirty="0" err="1"/>
              <a:t>BubbleChart</a:t>
            </a:r>
            <a:r>
              <a:rPr lang="en-US" sz="1200" dirty="0"/>
              <a:t> of Price vs Level vs Area</a:t>
            </a:r>
          </a:p>
        </p:txBody>
      </p:sp>
    </p:spTree>
    <p:extLst>
      <p:ext uri="{BB962C8B-B14F-4D97-AF65-F5344CB8AC3E}">
        <p14:creationId xmlns:p14="http://schemas.microsoft.com/office/powerpoint/2010/main" val="2526646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8F31F-6841-4263-8388-DD3427F1805D}"/>
              </a:ext>
            </a:extLst>
          </p:cNvPr>
          <p:cNvSpPr>
            <a:spLocks noGrp="1"/>
          </p:cNvSpPr>
          <p:nvPr>
            <p:ph type="title"/>
          </p:nvPr>
        </p:nvSpPr>
        <p:spPr/>
        <p:txBody>
          <a:bodyPr/>
          <a:lstStyle/>
          <a:p>
            <a:r>
              <a:rPr lang="en-US" dirty="0"/>
              <a:t>Selling Price vs Level for 4-Room Flats</a:t>
            </a:r>
          </a:p>
        </p:txBody>
      </p:sp>
      <p:pic>
        <p:nvPicPr>
          <p:cNvPr id="10242" name="Picture 2">
            <a:extLst>
              <a:ext uri="{FF2B5EF4-FFF2-40B4-BE49-F238E27FC236}">
                <a16:creationId xmlns:a16="http://schemas.microsoft.com/office/drawing/2014/main" id="{9E5E5CEB-BD5C-4E60-9B80-58E589E50E1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6392" y="1551305"/>
            <a:ext cx="6876248" cy="530669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F9FBA2FF-A768-4CA8-BDD4-5D9204643064}"/>
              </a:ext>
            </a:extLst>
          </p:cNvPr>
          <p:cNvSpPr txBox="1"/>
          <p:nvPr/>
        </p:nvSpPr>
        <p:spPr>
          <a:xfrm>
            <a:off x="3446877" y="6359864"/>
            <a:ext cx="2627066" cy="276999"/>
          </a:xfrm>
          <a:prstGeom prst="rect">
            <a:avLst/>
          </a:prstGeom>
          <a:noFill/>
        </p:spPr>
        <p:txBody>
          <a:bodyPr wrap="none" rtlCol="0">
            <a:spAutoFit/>
          </a:bodyPr>
          <a:lstStyle/>
          <a:p>
            <a:r>
              <a:rPr lang="en-US" sz="1200" dirty="0"/>
              <a:t>Plot 6a : Bar Char Selling Price VS Level</a:t>
            </a:r>
          </a:p>
        </p:txBody>
      </p:sp>
      <p:sp>
        <p:nvSpPr>
          <p:cNvPr id="4" name="TextBox 3">
            <a:extLst>
              <a:ext uri="{FF2B5EF4-FFF2-40B4-BE49-F238E27FC236}">
                <a16:creationId xmlns:a16="http://schemas.microsoft.com/office/drawing/2014/main" id="{5FD4A24B-960F-4E95-A21B-7F52A2249F51}"/>
              </a:ext>
            </a:extLst>
          </p:cNvPr>
          <p:cNvSpPr txBox="1"/>
          <p:nvPr/>
        </p:nvSpPr>
        <p:spPr>
          <a:xfrm>
            <a:off x="7152640" y="2002724"/>
            <a:ext cx="5027595" cy="3693319"/>
          </a:xfrm>
          <a:prstGeom prst="rect">
            <a:avLst/>
          </a:prstGeom>
          <a:noFill/>
        </p:spPr>
        <p:txBody>
          <a:bodyPr wrap="none" rtlCol="0">
            <a:spAutoFit/>
          </a:bodyPr>
          <a:lstStyle/>
          <a:p>
            <a:pPr marL="285750" indent="-285750">
              <a:buFont typeface="Arial" panose="020B0604020202020204" pitchFamily="34" charset="0"/>
              <a:buChar char="•"/>
            </a:pPr>
            <a:r>
              <a:rPr lang="en-US" dirty="0"/>
              <a:t>Bar Chart of relationship between Selling Price </a:t>
            </a:r>
          </a:p>
          <a:p>
            <a:r>
              <a:rPr lang="en-US" dirty="0"/>
              <a:t>     and floor level</a:t>
            </a:r>
          </a:p>
          <a:p>
            <a:pPr marL="285750" indent="-285750">
              <a:buFont typeface="Arial" panose="020B0604020202020204" pitchFamily="34" charset="0"/>
              <a:buChar char="•"/>
            </a:pPr>
            <a:r>
              <a:rPr lang="en-US" dirty="0"/>
              <a:t>Notice that there are different </a:t>
            </a:r>
            <a:r>
              <a:rPr lang="en-US" dirty="0" err="1"/>
              <a:t>colours</a:t>
            </a:r>
            <a:r>
              <a:rPr lang="en-US" dirty="0"/>
              <a:t> of purple</a:t>
            </a:r>
          </a:p>
          <a:p>
            <a:pPr marL="285750" indent="-285750">
              <a:buFont typeface="Arial" panose="020B0604020202020204" pitchFamily="34" charset="0"/>
              <a:buChar char="•"/>
            </a:pPr>
            <a:r>
              <a:rPr lang="en-US" dirty="0"/>
              <a:t>Suggests that there are many count of flats </a:t>
            </a:r>
          </a:p>
          <a:p>
            <a:r>
              <a:rPr lang="en-US" dirty="0"/>
              <a:t>     with the same floor. (See 3-D in next slide)</a:t>
            </a:r>
          </a:p>
          <a:p>
            <a:pPr marL="285750" indent="-285750">
              <a:buFont typeface="Arial" panose="020B0604020202020204" pitchFamily="34" charset="0"/>
              <a:buChar char="•"/>
            </a:pPr>
            <a:r>
              <a:rPr lang="en-US" dirty="0"/>
              <a:t>Since this is 2-D, we focus on the highest price</a:t>
            </a:r>
          </a:p>
          <a:p>
            <a:r>
              <a:rPr lang="en-US" dirty="0"/>
              <a:t>     per floor for comparison purposes.</a:t>
            </a:r>
          </a:p>
          <a:p>
            <a:pPr marL="285750" indent="-285750">
              <a:buFont typeface="Arial" panose="020B0604020202020204" pitchFamily="34" charset="0"/>
              <a:buChar char="•"/>
            </a:pPr>
            <a:r>
              <a:rPr lang="en-US" dirty="0"/>
              <a:t>Slight trend that lower floors are cheaper,</a:t>
            </a:r>
          </a:p>
          <a:p>
            <a:r>
              <a:rPr lang="en-US" dirty="0"/>
              <a:t>     but the variation is not significant.</a:t>
            </a:r>
          </a:p>
          <a:p>
            <a:pPr marL="285750" indent="-285750">
              <a:buFont typeface="Arial" panose="020B0604020202020204" pitchFamily="34" charset="0"/>
              <a:buChar char="•"/>
            </a:pPr>
            <a:r>
              <a:rPr lang="en-US" dirty="0"/>
              <a:t>Suggests that floor level is not significant in </a:t>
            </a:r>
          </a:p>
          <a:p>
            <a:r>
              <a:rPr lang="en-US" dirty="0"/>
              <a:t>     allowing one to guess the price of the flat.</a:t>
            </a:r>
          </a:p>
          <a:p>
            <a:pPr marL="285750" indent="-285750">
              <a:buFont typeface="Arial" panose="020B0604020202020204" pitchFamily="34" charset="0"/>
              <a:buChar char="•"/>
            </a:pPr>
            <a:r>
              <a:rPr lang="en-US" dirty="0"/>
              <a:t>Next slide shows the 3</a:t>
            </a:r>
            <a:r>
              <a:rPr lang="en-US" baseline="30000" dirty="0"/>
              <a:t>rd</a:t>
            </a:r>
            <a:r>
              <a:rPr lang="en-US" dirty="0"/>
              <a:t> Dimension which is the</a:t>
            </a:r>
          </a:p>
          <a:p>
            <a:r>
              <a:rPr lang="en-US" dirty="0"/>
              <a:t>     count of number of flat per level</a:t>
            </a:r>
          </a:p>
        </p:txBody>
      </p:sp>
    </p:spTree>
    <p:extLst>
      <p:ext uri="{BB962C8B-B14F-4D97-AF65-F5344CB8AC3E}">
        <p14:creationId xmlns:p14="http://schemas.microsoft.com/office/powerpoint/2010/main" val="8446207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8" name="Picture 10">
            <a:extLst>
              <a:ext uri="{FF2B5EF4-FFF2-40B4-BE49-F238E27FC236}">
                <a16:creationId xmlns:a16="http://schemas.microsoft.com/office/drawing/2014/main" id="{85F3EFB6-F6A5-480C-94D5-16DFBDBD84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325" y="88122"/>
            <a:ext cx="14714990" cy="676987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9D6A277-7EFC-4FA3-B9A8-559C5A143508}"/>
              </a:ext>
            </a:extLst>
          </p:cNvPr>
          <p:cNvSpPr txBox="1"/>
          <p:nvPr/>
        </p:nvSpPr>
        <p:spPr>
          <a:xfrm>
            <a:off x="7663773" y="4996975"/>
            <a:ext cx="4213268" cy="1477328"/>
          </a:xfrm>
          <a:prstGeom prst="rect">
            <a:avLst/>
          </a:prstGeom>
          <a:noFill/>
        </p:spPr>
        <p:txBody>
          <a:bodyPr wrap="square" rtlCol="0">
            <a:spAutoFit/>
          </a:bodyPr>
          <a:lstStyle/>
          <a:p>
            <a:r>
              <a:rPr lang="en-US" dirty="0"/>
              <a:t>This is the 3-D view of the previous plot. This </a:t>
            </a:r>
          </a:p>
          <a:p>
            <a:r>
              <a:rPr lang="en-US" dirty="0"/>
              <a:t>demonstrates why the previous plot comes </a:t>
            </a:r>
          </a:p>
          <a:p>
            <a:r>
              <a:rPr lang="en-US" dirty="0"/>
              <a:t>in different </a:t>
            </a:r>
            <a:r>
              <a:rPr lang="en-US" dirty="0" err="1"/>
              <a:t>colour</a:t>
            </a:r>
            <a:r>
              <a:rPr lang="en-US" dirty="0"/>
              <a:t> variants per bar : Many </a:t>
            </a:r>
          </a:p>
          <a:p>
            <a:r>
              <a:rPr lang="en-US" dirty="0"/>
              <a:t>counts of flats for each level overlapped</a:t>
            </a:r>
          </a:p>
        </p:txBody>
      </p:sp>
      <p:sp>
        <p:nvSpPr>
          <p:cNvPr id="14" name="TextBox 13">
            <a:extLst>
              <a:ext uri="{FF2B5EF4-FFF2-40B4-BE49-F238E27FC236}">
                <a16:creationId xmlns:a16="http://schemas.microsoft.com/office/drawing/2014/main" id="{45DEBFFF-6EB6-4A6E-A703-7136D7EF6F51}"/>
              </a:ext>
            </a:extLst>
          </p:cNvPr>
          <p:cNvSpPr txBox="1"/>
          <p:nvPr/>
        </p:nvSpPr>
        <p:spPr>
          <a:xfrm>
            <a:off x="7572820" y="6527652"/>
            <a:ext cx="4359399" cy="276999"/>
          </a:xfrm>
          <a:prstGeom prst="rect">
            <a:avLst/>
          </a:prstGeom>
          <a:noFill/>
        </p:spPr>
        <p:txBody>
          <a:bodyPr wrap="none" rtlCol="0">
            <a:spAutoFit/>
          </a:bodyPr>
          <a:lstStyle/>
          <a:p>
            <a:r>
              <a:rPr lang="en-US" sz="1200" dirty="0"/>
              <a:t>Plot 6a’ : Bar Char Selling Price VS Level VS Count number of times</a:t>
            </a:r>
          </a:p>
        </p:txBody>
      </p:sp>
    </p:spTree>
    <p:extLst>
      <p:ext uri="{BB962C8B-B14F-4D97-AF65-F5344CB8AC3E}">
        <p14:creationId xmlns:p14="http://schemas.microsoft.com/office/powerpoint/2010/main" val="20886282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D2F04-DD33-45F2-BC84-5A2C7CAA6D52}"/>
              </a:ext>
            </a:extLst>
          </p:cNvPr>
          <p:cNvSpPr>
            <a:spLocks noGrp="1"/>
          </p:cNvSpPr>
          <p:nvPr>
            <p:ph type="title"/>
          </p:nvPr>
        </p:nvSpPr>
        <p:spPr/>
        <p:txBody>
          <a:bodyPr/>
          <a:lstStyle/>
          <a:p>
            <a:r>
              <a:rPr lang="en-US" dirty="0"/>
              <a:t>Selling Price vs Level for 5-Room Flats</a:t>
            </a:r>
          </a:p>
        </p:txBody>
      </p:sp>
      <p:sp>
        <p:nvSpPr>
          <p:cNvPr id="5" name="TextBox 4">
            <a:extLst>
              <a:ext uri="{FF2B5EF4-FFF2-40B4-BE49-F238E27FC236}">
                <a16:creationId xmlns:a16="http://schemas.microsoft.com/office/drawing/2014/main" id="{55D2D5EE-82B9-496B-857F-E6DF3D7AC16A}"/>
              </a:ext>
            </a:extLst>
          </p:cNvPr>
          <p:cNvSpPr txBox="1"/>
          <p:nvPr/>
        </p:nvSpPr>
        <p:spPr>
          <a:xfrm>
            <a:off x="4097117" y="6017344"/>
            <a:ext cx="2627066" cy="276999"/>
          </a:xfrm>
          <a:prstGeom prst="rect">
            <a:avLst/>
          </a:prstGeom>
          <a:noFill/>
        </p:spPr>
        <p:txBody>
          <a:bodyPr wrap="none" rtlCol="0">
            <a:spAutoFit/>
          </a:bodyPr>
          <a:lstStyle/>
          <a:p>
            <a:r>
              <a:rPr lang="en-US" sz="1200" dirty="0"/>
              <a:t>Plot 6b : Bar Char Selling Price VS Level</a:t>
            </a:r>
          </a:p>
        </p:txBody>
      </p:sp>
      <p:pic>
        <p:nvPicPr>
          <p:cNvPr id="12290" name="Picture 2">
            <a:extLst>
              <a:ext uri="{FF2B5EF4-FFF2-40B4-BE49-F238E27FC236}">
                <a16:creationId xmlns:a16="http://schemas.microsoft.com/office/drawing/2014/main" id="{7D714442-A1A7-4960-AA8B-203CF0F85C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37" y="1545618"/>
            <a:ext cx="7506503" cy="523110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310ED6A-7942-44F8-8382-793E0D251B2F}"/>
              </a:ext>
            </a:extLst>
          </p:cNvPr>
          <p:cNvSpPr txBox="1"/>
          <p:nvPr/>
        </p:nvSpPr>
        <p:spPr>
          <a:xfrm>
            <a:off x="7152640" y="2002724"/>
            <a:ext cx="4533549" cy="1200329"/>
          </a:xfrm>
          <a:prstGeom prst="rect">
            <a:avLst/>
          </a:prstGeom>
          <a:noFill/>
        </p:spPr>
        <p:txBody>
          <a:bodyPr wrap="none" rtlCol="0">
            <a:spAutoFit/>
          </a:bodyPr>
          <a:lstStyle/>
          <a:p>
            <a:pPr marL="285750" indent="-285750">
              <a:buFont typeface="Arial" panose="020B0604020202020204" pitchFamily="34" charset="0"/>
              <a:buChar char="•"/>
            </a:pPr>
            <a:r>
              <a:rPr lang="en-US" dirty="0"/>
              <a:t>Some middle level flats prices also lower. </a:t>
            </a:r>
          </a:p>
          <a:p>
            <a:pPr marL="285750" indent="-285750">
              <a:buFont typeface="Arial" panose="020B0604020202020204" pitchFamily="34" charset="0"/>
              <a:buChar char="•"/>
            </a:pPr>
            <a:r>
              <a:rPr lang="en-US" dirty="0"/>
              <a:t>Trend is not assertive</a:t>
            </a:r>
          </a:p>
          <a:p>
            <a:pPr marL="285750" indent="-285750">
              <a:buFont typeface="Arial" panose="020B0604020202020204" pitchFamily="34" charset="0"/>
              <a:buChar char="•"/>
            </a:pPr>
            <a:r>
              <a:rPr lang="en-US" dirty="0"/>
              <a:t>Suggests that floor level is not significant in </a:t>
            </a:r>
          </a:p>
          <a:p>
            <a:r>
              <a:rPr lang="en-US" dirty="0"/>
              <a:t>     allowing one to guess the price of the </a:t>
            </a:r>
            <a:r>
              <a:rPr lang="en-US"/>
              <a:t>flat.</a:t>
            </a:r>
            <a:endParaRPr lang="en-US" dirty="0"/>
          </a:p>
        </p:txBody>
      </p:sp>
    </p:spTree>
    <p:extLst>
      <p:ext uri="{BB962C8B-B14F-4D97-AF65-F5344CB8AC3E}">
        <p14:creationId xmlns:p14="http://schemas.microsoft.com/office/powerpoint/2010/main" val="26976282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17441-689C-4F6F-97F8-986B2CC4F6D6}"/>
              </a:ext>
            </a:extLst>
          </p:cNvPr>
          <p:cNvSpPr>
            <a:spLocks noGrp="1"/>
          </p:cNvSpPr>
          <p:nvPr>
            <p:ph type="title"/>
          </p:nvPr>
        </p:nvSpPr>
        <p:spPr/>
        <p:txBody>
          <a:bodyPr/>
          <a:lstStyle/>
          <a:p>
            <a:r>
              <a:rPr lang="en-US" dirty="0"/>
              <a:t>Count of flats per level for 4-Room Flats</a:t>
            </a:r>
          </a:p>
        </p:txBody>
      </p:sp>
      <p:pic>
        <p:nvPicPr>
          <p:cNvPr id="13316" name="Picture 4">
            <a:extLst>
              <a:ext uri="{FF2B5EF4-FFF2-40B4-BE49-F238E27FC236}">
                <a16:creationId xmlns:a16="http://schemas.microsoft.com/office/drawing/2014/main" id="{9B40CD24-B5EB-4647-BD13-9BBF51861AE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 y="1777878"/>
            <a:ext cx="8310880" cy="50801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A2A5E85-4D45-4546-B826-B749782EC360}"/>
              </a:ext>
            </a:extLst>
          </p:cNvPr>
          <p:cNvSpPr txBox="1"/>
          <p:nvPr/>
        </p:nvSpPr>
        <p:spPr>
          <a:xfrm>
            <a:off x="6291677" y="6581001"/>
            <a:ext cx="2627066" cy="276999"/>
          </a:xfrm>
          <a:prstGeom prst="rect">
            <a:avLst/>
          </a:prstGeom>
          <a:noFill/>
        </p:spPr>
        <p:txBody>
          <a:bodyPr wrap="none" rtlCol="0">
            <a:spAutoFit/>
          </a:bodyPr>
          <a:lstStyle/>
          <a:p>
            <a:r>
              <a:rPr lang="en-US" sz="1200" dirty="0"/>
              <a:t>Plot 7a : Bar Char Selling Price VS Level</a:t>
            </a:r>
          </a:p>
        </p:txBody>
      </p:sp>
      <p:sp>
        <p:nvSpPr>
          <p:cNvPr id="6" name="TextBox 5">
            <a:extLst>
              <a:ext uri="{FF2B5EF4-FFF2-40B4-BE49-F238E27FC236}">
                <a16:creationId xmlns:a16="http://schemas.microsoft.com/office/drawing/2014/main" id="{28DA327B-1385-48D8-96F5-8B6F06172A8A}"/>
              </a:ext>
            </a:extLst>
          </p:cNvPr>
          <p:cNvSpPr txBox="1"/>
          <p:nvPr/>
        </p:nvSpPr>
        <p:spPr>
          <a:xfrm>
            <a:off x="8310881" y="2052320"/>
            <a:ext cx="3894464" cy="3693319"/>
          </a:xfrm>
          <a:prstGeom prst="rect">
            <a:avLst/>
          </a:prstGeom>
          <a:noFill/>
        </p:spPr>
        <p:txBody>
          <a:bodyPr wrap="none" rtlCol="0">
            <a:spAutoFit/>
          </a:bodyPr>
          <a:lstStyle/>
          <a:p>
            <a:pPr marL="285750" indent="-285750">
              <a:buFont typeface="Arial" panose="020B0604020202020204" pitchFamily="34" charset="0"/>
              <a:buChar char="•"/>
            </a:pPr>
            <a:r>
              <a:rPr lang="en-US" dirty="0"/>
              <a:t>Seems to be more number of </a:t>
            </a:r>
          </a:p>
          <a:p>
            <a:r>
              <a:rPr lang="en-US" dirty="0"/>
              <a:t>     lower level flats left for SBF 4-Room</a:t>
            </a:r>
          </a:p>
          <a:p>
            <a:endParaRPr lang="en-US" dirty="0"/>
          </a:p>
          <a:p>
            <a:pPr marL="285750" indent="-285750">
              <a:buFont typeface="Arial" panose="020B0604020202020204" pitchFamily="34" charset="0"/>
              <a:buChar char="•"/>
            </a:pPr>
            <a:r>
              <a:rPr lang="en-US" dirty="0"/>
              <a:t>SBF comes from unsold HDB </a:t>
            </a:r>
          </a:p>
          <a:p>
            <a:r>
              <a:rPr lang="en-US" dirty="0"/>
              <a:t>     and flats returned back to govt.</a:t>
            </a:r>
          </a:p>
          <a:p>
            <a:endParaRPr lang="en-US" dirty="0"/>
          </a:p>
          <a:p>
            <a:pPr marL="285750" indent="-285750">
              <a:buFont typeface="Arial" panose="020B0604020202020204" pitchFamily="34" charset="0"/>
              <a:buChar char="•"/>
            </a:pPr>
            <a:r>
              <a:rPr lang="en-US" dirty="0"/>
              <a:t>May also lower the couple’s chance</a:t>
            </a:r>
          </a:p>
          <a:p>
            <a:r>
              <a:rPr lang="en-US" dirty="0"/>
              <a:t>     of getting a higher level unit,</a:t>
            </a:r>
          </a:p>
          <a:p>
            <a:r>
              <a:rPr lang="en-US" dirty="0"/>
              <a:t>     which is why this plot is also useful</a:t>
            </a:r>
          </a:p>
          <a:p>
            <a:r>
              <a:rPr lang="en-US" dirty="0"/>
              <a:t>     since SBF also goes by balloting </a:t>
            </a:r>
          </a:p>
          <a:p>
            <a:r>
              <a:rPr lang="en-US" dirty="0"/>
              <a:t>     process and get the queue number.</a:t>
            </a:r>
          </a:p>
          <a:p>
            <a:pPr marL="285750" indent="-28575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2421207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Overview RAW: Data sets</a:t>
            </a:r>
          </a:p>
        </p:txBody>
      </p:sp>
      <p:sp>
        <p:nvSpPr>
          <p:cNvPr id="3" name="Content Placeholder 2">
            <a:extLst>
              <a:ext uri="{FF2B5EF4-FFF2-40B4-BE49-F238E27FC236}">
                <a16:creationId xmlns:a16="http://schemas.microsoft.com/office/drawing/2014/main" id="{CAE43F16-7143-4A12-B975-3EEA5C041590}"/>
              </a:ext>
            </a:extLst>
          </p:cNvPr>
          <p:cNvSpPr>
            <a:spLocks noGrp="1"/>
          </p:cNvSpPr>
          <p:nvPr>
            <p:ph idx="1"/>
          </p:nvPr>
        </p:nvSpPr>
        <p:spPr/>
        <p:txBody>
          <a:bodyPr>
            <a:normAutofit fontScale="85000" lnSpcReduction="10000"/>
          </a:bodyPr>
          <a:lstStyle/>
          <a:p>
            <a:pPr marL="342900" indent="-342900">
              <a:buFont typeface="+mj-lt"/>
              <a:buAutoNum type="arabicPeriod"/>
            </a:pPr>
            <a:r>
              <a:rPr lang="en-US" dirty="0"/>
              <a:t>MRT Coordinates in pixels.csv  (data extracted from </a:t>
            </a:r>
            <a:r>
              <a:rPr lang="en-US" dirty="0" err="1"/>
              <a:t>TownMap</a:t>
            </a:r>
            <a:r>
              <a:rPr lang="en-US" dirty="0"/>
              <a:t> pictures for Nov 2018 SBF to see location of MRT per </a:t>
            </a:r>
            <a:r>
              <a:rPr lang="en-US" dirty="0" err="1"/>
              <a:t>TownMap</a:t>
            </a:r>
            <a:r>
              <a:rPr lang="en-US" dirty="0"/>
              <a:t>. This data will then be added to townmap_xy.csv  to allow us to see distance between nearest MRT and the flats through a series of codes in Nearest Distance between </a:t>
            </a:r>
            <a:r>
              <a:rPr lang="en-US" dirty="0" err="1"/>
              <a:t>blocks.ipynb</a:t>
            </a:r>
            <a:r>
              <a:rPr lang="en-US" dirty="0"/>
              <a:t>)</a:t>
            </a:r>
          </a:p>
          <a:p>
            <a:pPr marL="342900" indent="-342900">
              <a:buFont typeface="+mj-lt"/>
              <a:buAutoNum type="arabicPeriod"/>
            </a:pPr>
            <a:r>
              <a:rPr lang="en-US" dirty="0" err="1"/>
              <a:t>Townmap</a:t>
            </a:r>
            <a:r>
              <a:rPr lang="en-US" dirty="0"/>
              <a:t> Raw and Parsed from HTML/townmap_xy.csv  ( location of the HDB blocks scrapped from HDB website per </a:t>
            </a:r>
            <a:r>
              <a:rPr lang="en-US" dirty="0" err="1"/>
              <a:t>TownMap</a:t>
            </a:r>
            <a:r>
              <a:rPr lang="en-US" dirty="0"/>
              <a:t> for Nov 2018 SBF)</a:t>
            </a:r>
          </a:p>
          <a:p>
            <a:pPr marL="342900" indent="-342900">
              <a:buFont typeface="+mj-lt"/>
              <a:buAutoNum type="arabicPeriod"/>
            </a:pPr>
            <a:r>
              <a:rPr lang="en-US" dirty="0"/>
              <a:t>unitsDetails.csv ( scrapped from HDB website for information about the flats for Nov 2018 SBF)</a:t>
            </a:r>
          </a:p>
          <a:p>
            <a:pPr lvl="1">
              <a:buFont typeface="Wingdings" panose="05000000000000000000" pitchFamily="2" charset="2"/>
              <a:buChar char="§"/>
            </a:pPr>
            <a:r>
              <a:rPr lang="en-US" dirty="0"/>
              <a:t>Attention: 1,2,3 are merged to become “Merged_unitsDetails_DistToMrt.csv” which we frequently use later on. The 3 are merged in the notebook : Merged </a:t>
            </a:r>
            <a:r>
              <a:rPr lang="en-US" dirty="0" err="1"/>
              <a:t>unitDetails_shortestDist.ipynb</a:t>
            </a:r>
            <a:r>
              <a:rPr lang="en-US" dirty="0"/>
              <a:t>)</a:t>
            </a:r>
          </a:p>
          <a:p>
            <a:pPr marL="342900" indent="-342900">
              <a:buFont typeface="+mj-lt"/>
              <a:buAutoNum type="arabicPeriod"/>
            </a:pPr>
            <a:r>
              <a:rPr lang="en-US" dirty="0"/>
              <a:t>Number of Applications Received for 3-room and bigger flats as at 19 Nov 2018.csv  ( grabbed straight from HDB website)</a:t>
            </a:r>
          </a:p>
          <a:p>
            <a:pPr marL="342900" indent="-342900">
              <a:buFont typeface="+mj-lt"/>
              <a:buAutoNum type="arabicPeriod"/>
            </a:pPr>
            <a:r>
              <a:rPr lang="en-US" dirty="0"/>
              <a:t>median-resale-pricesby-town-and-flat-type.csv  (from data.gov.sg website)</a:t>
            </a:r>
          </a:p>
          <a:p>
            <a:pPr marL="342900" indent="-342900">
              <a:buFont typeface="+mj-lt"/>
              <a:buAutoNum type="arabicPeriod"/>
            </a:pPr>
            <a:r>
              <a:rPr lang="en-US" dirty="0" err="1"/>
              <a:t>TownMaps</a:t>
            </a:r>
            <a:r>
              <a:rPr lang="en-US" dirty="0"/>
              <a:t> (22 pictures crawled from HDB website)</a:t>
            </a:r>
          </a:p>
          <a:p>
            <a:pPr marL="342900" indent="-342900">
              <a:buFont typeface="+mj-lt"/>
              <a:buAutoNum type="arabicPeriod"/>
            </a:pPr>
            <a:r>
              <a:rPr lang="es-ES" dirty="0"/>
              <a:t>MP14_PLNG_AREA_NO_SEA_PL.json</a:t>
            </a:r>
            <a:r>
              <a:rPr lang="en-US" dirty="0"/>
              <a:t>( original was KML converted to JSON. For drawing interactive Singapore Map)</a:t>
            </a:r>
          </a:p>
          <a:p>
            <a:pPr marL="342900" indent="-342900">
              <a:buFont typeface="+mj-lt"/>
              <a:buAutoNum type="arabicPeriod"/>
            </a:pPr>
            <a:endParaRPr lang="en-US" dirty="0"/>
          </a:p>
        </p:txBody>
      </p:sp>
    </p:spTree>
    <p:extLst>
      <p:ext uri="{BB962C8B-B14F-4D97-AF65-F5344CB8AC3E}">
        <p14:creationId xmlns:p14="http://schemas.microsoft.com/office/powerpoint/2010/main" val="34057536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8B9C2-4F11-4A18-A9FE-2E29841EB587}"/>
              </a:ext>
            </a:extLst>
          </p:cNvPr>
          <p:cNvSpPr>
            <a:spLocks noGrp="1"/>
          </p:cNvSpPr>
          <p:nvPr>
            <p:ph type="title"/>
          </p:nvPr>
        </p:nvSpPr>
        <p:spPr/>
        <p:txBody>
          <a:bodyPr/>
          <a:lstStyle/>
          <a:p>
            <a:r>
              <a:rPr lang="en-US" dirty="0"/>
              <a:t>Count of flats per level for 5-Room Flats</a:t>
            </a:r>
          </a:p>
        </p:txBody>
      </p:sp>
      <p:sp>
        <p:nvSpPr>
          <p:cNvPr id="4" name="TextBox 3">
            <a:extLst>
              <a:ext uri="{FF2B5EF4-FFF2-40B4-BE49-F238E27FC236}">
                <a16:creationId xmlns:a16="http://schemas.microsoft.com/office/drawing/2014/main" id="{B7A2C981-1C4F-4FBF-9C90-DDF8EB5091DC}"/>
              </a:ext>
            </a:extLst>
          </p:cNvPr>
          <p:cNvSpPr txBox="1"/>
          <p:nvPr/>
        </p:nvSpPr>
        <p:spPr>
          <a:xfrm>
            <a:off x="3304637" y="6573552"/>
            <a:ext cx="2627066" cy="276999"/>
          </a:xfrm>
          <a:prstGeom prst="rect">
            <a:avLst/>
          </a:prstGeom>
          <a:noFill/>
        </p:spPr>
        <p:txBody>
          <a:bodyPr wrap="none" rtlCol="0">
            <a:spAutoFit/>
          </a:bodyPr>
          <a:lstStyle/>
          <a:p>
            <a:r>
              <a:rPr lang="en-US" sz="1200" dirty="0"/>
              <a:t>Plot 7b : Bar Char Selling Price VS Level</a:t>
            </a:r>
          </a:p>
        </p:txBody>
      </p:sp>
      <p:sp>
        <p:nvSpPr>
          <p:cNvPr id="5" name="TextBox 4">
            <a:extLst>
              <a:ext uri="{FF2B5EF4-FFF2-40B4-BE49-F238E27FC236}">
                <a16:creationId xmlns:a16="http://schemas.microsoft.com/office/drawing/2014/main" id="{A0FB1DD1-96E8-40BB-8EE2-A3DDDD47F492}"/>
              </a:ext>
            </a:extLst>
          </p:cNvPr>
          <p:cNvSpPr txBox="1"/>
          <p:nvPr/>
        </p:nvSpPr>
        <p:spPr>
          <a:xfrm>
            <a:off x="8310881" y="2052320"/>
            <a:ext cx="3642279" cy="1477328"/>
          </a:xfrm>
          <a:prstGeom prst="rect">
            <a:avLst/>
          </a:prstGeom>
          <a:noFill/>
        </p:spPr>
        <p:txBody>
          <a:bodyPr wrap="none" rtlCol="0">
            <a:spAutoFit/>
          </a:bodyPr>
          <a:lstStyle/>
          <a:p>
            <a:pPr marL="285750" indent="-285750">
              <a:buFont typeface="Arial" panose="020B0604020202020204" pitchFamily="34" charset="0"/>
              <a:buChar char="•"/>
            </a:pPr>
            <a:r>
              <a:rPr lang="en-US" dirty="0"/>
              <a:t>Same conclusion for 5-Room</a:t>
            </a:r>
          </a:p>
          <a:p>
            <a:pPr marL="285750" indent="-285750">
              <a:buFont typeface="Arial" panose="020B0604020202020204" pitchFamily="34" charset="0"/>
              <a:buChar char="•"/>
            </a:pPr>
            <a:r>
              <a:rPr lang="en-US" dirty="0"/>
              <a:t>as to the 4-Room flats in previous</a:t>
            </a:r>
          </a:p>
          <a:p>
            <a:pPr marL="285750" indent="-285750">
              <a:buFont typeface="Arial" panose="020B0604020202020204" pitchFamily="34" charset="0"/>
              <a:buChar char="•"/>
            </a:pPr>
            <a:r>
              <a:rPr lang="en-US" dirty="0"/>
              <a:t>slide</a:t>
            </a:r>
          </a:p>
          <a:p>
            <a:pPr marL="285750" indent="-285750">
              <a:buFont typeface="Arial" panose="020B0604020202020204" pitchFamily="34" charset="0"/>
              <a:buChar char="•"/>
            </a:pPr>
            <a:endParaRPr lang="en-US" dirty="0"/>
          </a:p>
          <a:p>
            <a:endParaRPr lang="en-US" dirty="0"/>
          </a:p>
        </p:txBody>
      </p:sp>
      <p:pic>
        <p:nvPicPr>
          <p:cNvPr id="14338" name="Picture 2">
            <a:extLst>
              <a:ext uri="{FF2B5EF4-FFF2-40B4-BE49-F238E27FC236}">
                <a16:creationId xmlns:a16="http://schemas.microsoft.com/office/drawing/2014/main" id="{8F06808F-889C-4B40-912B-93367EAB64C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957704"/>
            <a:ext cx="8564880" cy="470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82764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1D041-64B6-4883-ADAC-FDB7B7C131DA}"/>
              </a:ext>
            </a:extLst>
          </p:cNvPr>
          <p:cNvSpPr>
            <a:spLocks noGrp="1"/>
          </p:cNvSpPr>
          <p:nvPr>
            <p:ph type="title"/>
          </p:nvPr>
        </p:nvSpPr>
        <p:spPr/>
        <p:txBody>
          <a:bodyPr/>
          <a:lstStyle/>
          <a:p>
            <a:r>
              <a:rPr lang="en-US" dirty="0"/>
              <a:t>Application rates for Nov 18 SBF for 4-Room </a:t>
            </a:r>
            <a:r>
              <a:rPr lang="en-US" dirty="0" err="1"/>
              <a:t>FLats</a:t>
            </a:r>
            <a:endParaRPr lang="en-US" dirty="0"/>
          </a:p>
        </p:txBody>
      </p:sp>
      <p:pic>
        <p:nvPicPr>
          <p:cNvPr id="15362" name="Picture 2">
            <a:extLst>
              <a:ext uri="{FF2B5EF4-FFF2-40B4-BE49-F238E27FC236}">
                <a16:creationId xmlns:a16="http://schemas.microsoft.com/office/drawing/2014/main" id="{169D1FE5-6FD4-4FBB-9DB5-C64C3D1D5F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340" y="1918334"/>
            <a:ext cx="7327900" cy="471614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6BA5FEA-035F-40F5-ACCB-522A479C897D}"/>
              </a:ext>
            </a:extLst>
          </p:cNvPr>
          <p:cNvSpPr txBox="1"/>
          <p:nvPr/>
        </p:nvSpPr>
        <p:spPr>
          <a:xfrm>
            <a:off x="7508240" y="2072640"/>
            <a:ext cx="4753737" cy="4524315"/>
          </a:xfrm>
          <a:prstGeom prst="rect">
            <a:avLst/>
          </a:prstGeom>
          <a:noFill/>
        </p:spPr>
        <p:txBody>
          <a:bodyPr wrap="none" rtlCol="0">
            <a:spAutoFit/>
          </a:bodyPr>
          <a:lstStyle/>
          <a:p>
            <a:pPr marL="285750" indent="-285750">
              <a:buFont typeface="Arial" panose="020B0604020202020204" pitchFamily="34" charset="0"/>
              <a:buChar char="•"/>
            </a:pPr>
            <a:r>
              <a:rPr lang="en-US" dirty="0"/>
              <a:t>All the towns seems over subscribed</a:t>
            </a:r>
          </a:p>
          <a:p>
            <a:endParaRPr lang="en-US" dirty="0"/>
          </a:p>
          <a:p>
            <a:pPr marL="285750" indent="-285750">
              <a:buFont typeface="Arial" panose="020B0604020202020204" pitchFamily="34" charset="0"/>
              <a:buChar char="•"/>
            </a:pPr>
            <a:r>
              <a:rPr lang="en-US" dirty="0"/>
              <a:t>Some couples may not have a chance to </a:t>
            </a:r>
          </a:p>
          <a:p>
            <a:r>
              <a:rPr lang="en-US" dirty="0"/>
              <a:t>     choose the units for the Nov 18 ballot.</a:t>
            </a:r>
          </a:p>
          <a:p>
            <a:endParaRPr lang="en-US" dirty="0"/>
          </a:p>
          <a:p>
            <a:pPr marL="285750" indent="-285750">
              <a:buFont typeface="Arial" panose="020B0604020202020204" pitchFamily="34" charset="0"/>
              <a:buChar char="•"/>
            </a:pPr>
            <a:r>
              <a:rPr lang="en-US" dirty="0"/>
              <a:t>Most probable chance to get a flat is Punggol</a:t>
            </a:r>
          </a:p>
          <a:p>
            <a:r>
              <a:rPr lang="en-US" dirty="0"/>
              <a:t>     since its application rate is the lowest.</a:t>
            </a:r>
          </a:p>
          <a:p>
            <a:endParaRPr lang="en-US" dirty="0"/>
          </a:p>
          <a:p>
            <a:pPr marL="285750" indent="-285750">
              <a:buFont typeface="Arial" panose="020B0604020202020204" pitchFamily="34" charset="0"/>
              <a:buChar char="•"/>
            </a:pPr>
            <a:r>
              <a:rPr lang="en-US" dirty="0"/>
              <a:t>This chart may lead the young couple to </a:t>
            </a:r>
          </a:p>
          <a:p>
            <a:r>
              <a:rPr lang="en-US" dirty="0"/>
              <a:t>     decide to ballot for Punggol area in future</a:t>
            </a:r>
          </a:p>
          <a:p>
            <a:r>
              <a:rPr lang="en-US" dirty="0"/>
              <a:t>     rounds if this round they failed to get a flat.</a:t>
            </a:r>
          </a:p>
          <a:p>
            <a:endParaRPr lang="en-US" dirty="0"/>
          </a:p>
          <a:p>
            <a:pPr marL="285750" indent="-285750">
              <a:buFont typeface="Arial" panose="020B0604020202020204" pitchFamily="34" charset="0"/>
              <a:buChar char="•"/>
            </a:pPr>
            <a:r>
              <a:rPr lang="en-US" dirty="0"/>
              <a:t>If couple wants a mature estate, Tampines is</a:t>
            </a:r>
          </a:p>
          <a:p>
            <a:r>
              <a:rPr lang="en-US" dirty="0"/>
              <a:t>     a good choice as it has lowest allocation rate </a:t>
            </a:r>
          </a:p>
          <a:p>
            <a:r>
              <a:rPr lang="en-US" dirty="0"/>
              <a:t>     among matured estates</a:t>
            </a:r>
          </a:p>
          <a:p>
            <a:endParaRPr lang="en-US" dirty="0"/>
          </a:p>
        </p:txBody>
      </p:sp>
      <p:sp>
        <p:nvSpPr>
          <p:cNvPr id="6" name="TextBox 5">
            <a:extLst>
              <a:ext uri="{FF2B5EF4-FFF2-40B4-BE49-F238E27FC236}">
                <a16:creationId xmlns:a16="http://schemas.microsoft.com/office/drawing/2014/main" id="{A14D49DF-9058-4EA6-A784-979D8787235B}"/>
              </a:ext>
            </a:extLst>
          </p:cNvPr>
          <p:cNvSpPr txBox="1"/>
          <p:nvPr/>
        </p:nvSpPr>
        <p:spPr>
          <a:xfrm>
            <a:off x="2347923" y="6634479"/>
            <a:ext cx="3748077" cy="276999"/>
          </a:xfrm>
          <a:prstGeom prst="rect">
            <a:avLst/>
          </a:prstGeom>
          <a:noFill/>
        </p:spPr>
        <p:txBody>
          <a:bodyPr wrap="none" rtlCol="0">
            <a:spAutoFit/>
          </a:bodyPr>
          <a:lstStyle/>
          <a:p>
            <a:r>
              <a:rPr lang="en-US" sz="1200" dirty="0"/>
              <a:t>Plot 8a : Application rate for Nov 2018 SBF 4-Room Flats</a:t>
            </a:r>
          </a:p>
        </p:txBody>
      </p:sp>
    </p:spTree>
    <p:extLst>
      <p:ext uri="{BB962C8B-B14F-4D97-AF65-F5344CB8AC3E}">
        <p14:creationId xmlns:p14="http://schemas.microsoft.com/office/powerpoint/2010/main" val="23773196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141AE-247D-4F56-9980-C900A564854E}"/>
              </a:ext>
            </a:extLst>
          </p:cNvPr>
          <p:cNvSpPr>
            <a:spLocks noGrp="1"/>
          </p:cNvSpPr>
          <p:nvPr>
            <p:ph type="title"/>
          </p:nvPr>
        </p:nvSpPr>
        <p:spPr/>
        <p:txBody>
          <a:bodyPr/>
          <a:lstStyle/>
          <a:p>
            <a:r>
              <a:rPr lang="en-US" dirty="0"/>
              <a:t>Application rates for Nov 18 SBF for 5-Room Flats</a:t>
            </a:r>
          </a:p>
        </p:txBody>
      </p:sp>
      <p:pic>
        <p:nvPicPr>
          <p:cNvPr id="16386" name="Picture 2">
            <a:extLst>
              <a:ext uri="{FF2B5EF4-FFF2-40B4-BE49-F238E27FC236}">
                <a16:creationId xmlns:a16="http://schemas.microsoft.com/office/drawing/2014/main" id="{25D61855-A837-404F-B0DD-DF3BF843C95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 y="1845944"/>
            <a:ext cx="7386319" cy="400621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62FDEE7-9481-4187-BDA5-A45A9BE07580}"/>
              </a:ext>
            </a:extLst>
          </p:cNvPr>
          <p:cNvSpPr txBox="1"/>
          <p:nvPr/>
        </p:nvSpPr>
        <p:spPr>
          <a:xfrm>
            <a:off x="7303866" y="2136338"/>
            <a:ext cx="4888133" cy="2585323"/>
          </a:xfrm>
          <a:prstGeom prst="rect">
            <a:avLst/>
          </a:prstGeom>
          <a:noFill/>
        </p:spPr>
        <p:txBody>
          <a:bodyPr wrap="none" rtlCol="0">
            <a:spAutoFit/>
          </a:bodyPr>
          <a:lstStyle/>
          <a:p>
            <a:pPr marL="285750" indent="-285750">
              <a:buFont typeface="Arial" panose="020B0604020202020204" pitchFamily="34" charset="0"/>
              <a:buChar char="•"/>
            </a:pPr>
            <a:r>
              <a:rPr lang="en-US" dirty="0"/>
              <a:t>All the towns seems over subscribed</a:t>
            </a:r>
          </a:p>
          <a:p>
            <a:endParaRPr lang="en-US" dirty="0"/>
          </a:p>
          <a:p>
            <a:pPr marL="285750" indent="-285750">
              <a:buFont typeface="Arial" panose="020B0604020202020204" pitchFamily="34" charset="0"/>
              <a:buChar char="•"/>
            </a:pPr>
            <a:r>
              <a:rPr lang="en-US" dirty="0"/>
              <a:t>For Non Matured, Punggol and </a:t>
            </a:r>
            <a:r>
              <a:rPr lang="en-US" dirty="0" err="1"/>
              <a:t>Choa</a:t>
            </a:r>
            <a:r>
              <a:rPr lang="en-US" dirty="0"/>
              <a:t> Chu Kang</a:t>
            </a:r>
          </a:p>
          <a:p>
            <a:r>
              <a:rPr lang="en-US" dirty="0"/>
              <a:t>     has low application rate. Good deal!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Matured, Bedok and Serangoon has lower</a:t>
            </a:r>
          </a:p>
          <a:p>
            <a:r>
              <a:rPr lang="en-US" dirty="0"/>
              <a:t>     application rate. Also good for consideration.</a:t>
            </a:r>
          </a:p>
          <a:p>
            <a:endParaRPr lang="en-US" dirty="0"/>
          </a:p>
          <a:p>
            <a:endParaRPr lang="en-US" dirty="0"/>
          </a:p>
        </p:txBody>
      </p:sp>
      <p:sp>
        <p:nvSpPr>
          <p:cNvPr id="6" name="TextBox 5">
            <a:extLst>
              <a:ext uri="{FF2B5EF4-FFF2-40B4-BE49-F238E27FC236}">
                <a16:creationId xmlns:a16="http://schemas.microsoft.com/office/drawing/2014/main" id="{0DDE4040-199E-4A96-A64F-F4A01F74A9C7}"/>
              </a:ext>
            </a:extLst>
          </p:cNvPr>
          <p:cNvSpPr txBox="1"/>
          <p:nvPr/>
        </p:nvSpPr>
        <p:spPr>
          <a:xfrm>
            <a:off x="1992323" y="5878845"/>
            <a:ext cx="3748077" cy="276999"/>
          </a:xfrm>
          <a:prstGeom prst="rect">
            <a:avLst/>
          </a:prstGeom>
          <a:noFill/>
        </p:spPr>
        <p:txBody>
          <a:bodyPr wrap="none" rtlCol="0">
            <a:spAutoFit/>
          </a:bodyPr>
          <a:lstStyle/>
          <a:p>
            <a:r>
              <a:rPr lang="en-US" sz="1200" dirty="0"/>
              <a:t>Plot 8b : Application rate for Nov 2018 SBF 4-Room Flats</a:t>
            </a:r>
          </a:p>
        </p:txBody>
      </p:sp>
    </p:spTree>
    <p:extLst>
      <p:ext uri="{BB962C8B-B14F-4D97-AF65-F5344CB8AC3E}">
        <p14:creationId xmlns:p14="http://schemas.microsoft.com/office/powerpoint/2010/main" val="6806445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E2465-A339-4015-B20B-6778B7595ECB}"/>
              </a:ext>
            </a:extLst>
          </p:cNvPr>
          <p:cNvSpPr>
            <a:spLocks noGrp="1"/>
          </p:cNvSpPr>
          <p:nvPr>
            <p:ph type="title"/>
          </p:nvPr>
        </p:nvSpPr>
        <p:spPr/>
        <p:txBody>
          <a:bodyPr/>
          <a:lstStyle/>
          <a:p>
            <a:r>
              <a:rPr lang="en-US" dirty="0"/>
              <a:t>Price VS distance from MRT for 4-Room Flats for NOV 2018 SBF</a:t>
            </a:r>
          </a:p>
        </p:txBody>
      </p:sp>
      <p:sp>
        <p:nvSpPr>
          <p:cNvPr id="4" name="TextBox 3">
            <a:extLst>
              <a:ext uri="{FF2B5EF4-FFF2-40B4-BE49-F238E27FC236}">
                <a16:creationId xmlns:a16="http://schemas.microsoft.com/office/drawing/2014/main" id="{1897AD69-49E1-46F5-9B4D-306B10C6AC70}"/>
              </a:ext>
            </a:extLst>
          </p:cNvPr>
          <p:cNvSpPr txBox="1"/>
          <p:nvPr/>
        </p:nvSpPr>
        <p:spPr>
          <a:xfrm>
            <a:off x="7404151" y="1856105"/>
            <a:ext cx="4821961" cy="3970318"/>
          </a:xfrm>
          <a:prstGeom prst="rect">
            <a:avLst/>
          </a:prstGeom>
          <a:noFill/>
        </p:spPr>
        <p:txBody>
          <a:bodyPr wrap="none" rtlCol="0">
            <a:spAutoFit/>
          </a:bodyPr>
          <a:lstStyle/>
          <a:p>
            <a:pPr marL="285750" indent="-285750">
              <a:buFont typeface="Arial" panose="020B0604020202020204" pitchFamily="34" charset="0"/>
              <a:buChar char="•"/>
            </a:pPr>
            <a:r>
              <a:rPr lang="en-US" dirty="0"/>
              <a:t>2 distinct groups appeared on line graph</a:t>
            </a:r>
          </a:p>
          <a:p>
            <a:pPr marL="285750" indent="-285750">
              <a:buFont typeface="Arial" panose="020B0604020202020204" pitchFamily="34" charset="0"/>
              <a:buChar char="•"/>
            </a:pPr>
            <a:r>
              <a:rPr lang="en-US" dirty="0"/>
              <a:t>Hypothesize one is Mature and one is Non</a:t>
            </a:r>
          </a:p>
          <a:p>
            <a:r>
              <a:rPr lang="en-US" dirty="0"/>
              <a:t>     Mature Estates</a:t>
            </a:r>
          </a:p>
          <a:p>
            <a:pPr marL="285750" indent="-285750">
              <a:buFont typeface="Arial" panose="020B0604020202020204" pitchFamily="34" charset="0"/>
              <a:buChar char="•"/>
            </a:pPr>
            <a:r>
              <a:rPr lang="en-US" dirty="0"/>
              <a:t>Given the above hypothesis, no clear trend</a:t>
            </a:r>
          </a:p>
          <a:p>
            <a:r>
              <a:rPr lang="en-US" dirty="0"/>
              <a:t>     between price of flat and distance from </a:t>
            </a:r>
          </a:p>
          <a:p>
            <a:r>
              <a:rPr lang="en-US" dirty="0"/>
              <a:t>     MRT</a:t>
            </a:r>
          </a:p>
          <a:p>
            <a:pPr marL="285750" indent="-285750">
              <a:buFont typeface="Arial" panose="020B0604020202020204" pitchFamily="34" charset="0"/>
              <a:buChar char="•"/>
            </a:pPr>
            <a:r>
              <a:rPr lang="en-US" dirty="0"/>
              <a:t>Couple prefers distance within 2 </a:t>
            </a:r>
            <a:r>
              <a:rPr lang="en-US" dirty="0" err="1"/>
              <a:t>bustops</a:t>
            </a:r>
            <a:r>
              <a:rPr lang="en-US" dirty="0"/>
              <a:t> away</a:t>
            </a:r>
          </a:p>
          <a:p>
            <a:r>
              <a:rPr lang="en-US" dirty="0"/>
              <a:t>     (approx. 1km )so it can still be considered </a:t>
            </a:r>
          </a:p>
          <a:p>
            <a:r>
              <a:rPr lang="en-US" dirty="0"/>
              <a:t>     within  “walkable” distance.</a:t>
            </a:r>
          </a:p>
          <a:p>
            <a:pPr marL="285750" indent="-285750">
              <a:buFont typeface="Arial" panose="020B0604020202020204" pitchFamily="34" charset="0"/>
              <a:buChar char="•"/>
            </a:pPr>
            <a:r>
              <a:rPr lang="en-US" dirty="0"/>
              <a:t>“Walkable” Flats include:  Punggol, Sengkang,</a:t>
            </a:r>
          </a:p>
          <a:p>
            <a:r>
              <a:rPr lang="en-US" dirty="0"/>
              <a:t>     Queenstown, </a:t>
            </a:r>
            <a:r>
              <a:rPr lang="en-US" dirty="0" err="1"/>
              <a:t>Choa</a:t>
            </a:r>
            <a:r>
              <a:rPr lang="en-US" dirty="0"/>
              <a:t> Chu Kang, Bukit Panjang.</a:t>
            </a:r>
          </a:p>
          <a:p>
            <a:pPr marL="285750" indent="-285750">
              <a:buFont typeface="Arial" panose="020B0604020202020204" pitchFamily="34" charset="0"/>
              <a:buChar char="•"/>
            </a:pPr>
            <a:r>
              <a:rPr lang="en-US" dirty="0"/>
              <a:t>Need to zoom in further to see the trend </a:t>
            </a:r>
          </a:p>
          <a:p>
            <a:r>
              <a:rPr lang="en-US" dirty="0"/>
              <a:t>     town by town whether distance and price</a:t>
            </a:r>
          </a:p>
          <a:p>
            <a:r>
              <a:rPr lang="en-US" dirty="0"/>
              <a:t>     has any trends.</a:t>
            </a:r>
          </a:p>
        </p:txBody>
      </p:sp>
      <p:sp>
        <p:nvSpPr>
          <p:cNvPr id="6" name="TextBox 5">
            <a:extLst>
              <a:ext uri="{FF2B5EF4-FFF2-40B4-BE49-F238E27FC236}">
                <a16:creationId xmlns:a16="http://schemas.microsoft.com/office/drawing/2014/main" id="{41E1CF24-38BA-4776-A82C-E7A4CE44033B}"/>
              </a:ext>
            </a:extLst>
          </p:cNvPr>
          <p:cNvSpPr txBox="1"/>
          <p:nvPr/>
        </p:nvSpPr>
        <p:spPr>
          <a:xfrm>
            <a:off x="1862918" y="6397005"/>
            <a:ext cx="4306820" cy="276999"/>
          </a:xfrm>
          <a:prstGeom prst="rect">
            <a:avLst/>
          </a:prstGeom>
          <a:noFill/>
        </p:spPr>
        <p:txBody>
          <a:bodyPr wrap="none" rtlCol="0">
            <a:spAutoFit/>
          </a:bodyPr>
          <a:lstStyle/>
          <a:p>
            <a:r>
              <a:rPr lang="en-US" sz="1200" dirty="0"/>
              <a:t>Plot 9a : Line graph of Selling Price vs Nearest Distance from MRT</a:t>
            </a:r>
          </a:p>
        </p:txBody>
      </p:sp>
      <p:pic>
        <p:nvPicPr>
          <p:cNvPr id="17412" name="Picture 4">
            <a:extLst>
              <a:ext uri="{FF2B5EF4-FFF2-40B4-BE49-F238E27FC236}">
                <a16:creationId xmlns:a16="http://schemas.microsoft.com/office/drawing/2014/main" id="{469F91C3-DFA2-4654-A8E7-29EEFE77DB1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7380" y="1856105"/>
            <a:ext cx="7066771" cy="4652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19146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CE949-7CAE-4011-AC60-14204307EE0E}"/>
              </a:ext>
            </a:extLst>
          </p:cNvPr>
          <p:cNvSpPr>
            <a:spLocks noGrp="1"/>
          </p:cNvSpPr>
          <p:nvPr>
            <p:ph type="title"/>
          </p:nvPr>
        </p:nvSpPr>
        <p:spPr/>
        <p:txBody>
          <a:bodyPr/>
          <a:lstStyle/>
          <a:p>
            <a:r>
              <a:rPr lang="en-US" dirty="0"/>
              <a:t>Price VS distance from MRT for 5-Room Flats for NOV 2018 SBF</a:t>
            </a:r>
          </a:p>
        </p:txBody>
      </p:sp>
      <p:pic>
        <p:nvPicPr>
          <p:cNvPr id="18434" name="Picture 2">
            <a:extLst>
              <a:ext uri="{FF2B5EF4-FFF2-40B4-BE49-F238E27FC236}">
                <a16:creationId xmlns:a16="http://schemas.microsoft.com/office/drawing/2014/main" id="{6B2B0B03-2DD7-4768-AC1D-708097A9EA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272" y="1860723"/>
            <a:ext cx="7506688" cy="499727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3437E32-82D8-4FDC-8EC9-811DA9F555B5}"/>
              </a:ext>
            </a:extLst>
          </p:cNvPr>
          <p:cNvSpPr txBox="1"/>
          <p:nvPr/>
        </p:nvSpPr>
        <p:spPr>
          <a:xfrm>
            <a:off x="1862918" y="6397005"/>
            <a:ext cx="4318042" cy="276999"/>
          </a:xfrm>
          <a:prstGeom prst="rect">
            <a:avLst/>
          </a:prstGeom>
          <a:noFill/>
        </p:spPr>
        <p:txBody>
          <a:bodyPr wrap="none" rtlCol="0">
            <a:spAutoFit/>
          </a:bodyPr>
          <a:lstStyle/>
          <a:p>
            <a:r>
              <a:rPr lang="en-US" sz="1200" dirty="0"/>
              <a:t>Plot 9b : Line graph of Selling Price vs Nearest Distance from MRT</a:t>
            </a:r>
          </a:p>
        </p:txBody>
      </p:sp>
      <p:sp>
        <p:nvSpPr>
          <p:cNvPr id="6" name="TextBox 5">
            <a:extLst>
              <a:ext uri="{FF2B5EF4-FFF2-40B4-BE49-F238E27FC236}">
                <a16:creationId xmlns:a16="http://schemas.microsoft.com/office/drawing/2014/main" id="{B60D4524-B099-4761-AB93-60F826FEE041}"/>
              </a:ext>
            </a:extLst>
          </p:cNvPr>
          <p:cNvSpPr txBox="1"/>
          <p:nvPr/>
        </p:nvSpPr>
        <p:spPr>
          <a:xfrm>
            <a:off x="6649706" y="3968923"/>
            <a:ext cx="4961102" cy="2031325"/>
          </a:xfrm>
          <a:prstGeom prst="rect">
            <a:avLst/>
          </a:prstGeom>
          <a:noFill/>
        </p:spPr>
        <p:txBody>
          <a:bodyPr wrap="none" rtlCol="0">
            <a:spAutoFit/>
          </a:bodyPr>
          <a:lstStyle/>
          <a:p>
            <a:pPr marL="285750" indent="-285750">
              <a:buFont typeface="Arial" panose="020B0604020202020204" pitchFamily="34" charset="0"/>
              <a:buChar char="•"/>
            </a:pPr>
            <a:r>
              <a:rPr lang="en-US" dirty="0"/>
              <a:t>No distinct groups appeared on line graph</a:t>
            </a:r>
          </a:p>
          <a:p>
            <a:pPr marL="285750" indent="-285750">
              <a:buFont typeface="Arial" panose="020B0604020202020204" pitchFamily="34" charset="0"/>
              <a:buChar char="•"/>
            </a:pPr>
            <a:r>
              <a:rPr lang="en-US" dirty="0"/>
              <a:t>Given the above hypothesis, no clear trend</a:t>
            </a:r>
          </a:p>
          <a:p>
            <a:r>
              <a:rPr lang="en-US" dirty="0"/>
              <a:t>     between price of flat and distance from </a:t>
            </a:r>
          </a:p>
          <a:p>
            <a:r>
              <a:rPr lang="en-US" dirty="0"/>
              <a:t>     MRT</a:t>
            </a:r>
          </a:p>
          <a:p>
            <a:pPr marL="285750" indent="-285750">
              <a:buFont typeface="Arial" panose="020B0604020202020204" pitchFamily="34" charset="0"/>
              <a:buChar char="•"/>
            </a:pPr>
            <a:r>
              <a:rPr lang="en-US" dirty="0"/>
              <a:t>Similar analysis as 4-Room flats</a:t>
            </a:r>
          </a:p>
          <a:p>
            <a:pPr marL="285750" indent="-285750">
              <a:buFont typeface="Arial" panose="020B0604020202020204" pitchFamily="34" charset="0"/>
              <a:buChar char="•"/>
            </a:pPr>
            <a:r>
              <a:rPr lang="en-US" dirty="0"/>
              <a:t>“Walkable” towns includes: Punggol, Sembawang</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8488487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Price VS distance from MRT for 4-Room Flats for NOV 2018 SBF</a:t>
            </a:r>
          </a:p>
        </p:txBody>
      </p:sp>
      <p:pic>
        <p:nvPicPr>
          <p:cNvPr id="19458" name="Picture 2">
            <a:extLst>
              <a:ext uri="{FF2B5EF4-FFF2-40B4-BE49-F238E27FC236}">
                <a16:creationId xmlns:a16="http://schemas.microsoft.com/office/drawing/2014/main" id="{718D31EE-BE1A-4660-A696-D15EB69143F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7229" y="1825625"/>
            <a:ext cx="7012638" cy="474964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0CB5D72-2B02-4C6C-8815-E0ED118603BD}"/>
              </a:ext>
            </a:extLst>
          </p:cNvPr>
          <p:cNvSpPr txBox="1"/>
          <p:nvPr/>
        </p:nvSpPr>
        <p:spPr>
          <a:xfrm>
            <a:off x="3429251" y="6436771"/>
            <a:ext cx="6057299" cy="276999"/>
          </a:xfrm>
          <a:prstGeom prst="rect">
            <a:avLst/>
          </a:prstGeom>
          <a:noFill/>
        </p:spPr>
        <p:txBody>
          <a:bodyPr wrap="none" rtlCol="0">
            <a:spAutoFit/>
          </a:bodyPr>
          <a:lstStyle/>
          <a:p>
            <a:r>
              <a:rPr lang="en-US" sz="1200" dirty="0"/>
              <a:t>Plot 10a : Scatterplot and Linear Regression line of Selling Price vs Nearest Distance from MRT</a:t>
            </a:r>
          </a:p>
        </p:txBody>
      </p:sp>
      <p:sp>
        <p:nvSpPr>
          <p:cNvPr id="5" name="TextBox 4">
            <a:extLst>
              <a:ext uri="{FF2B5EF4-FFF2-40B4-BE49-F238E27FC236}">
                <a16:creationId xmlns:a16="http://schemas.microsoft.com/office/drawing/2014/main" id="{EB60886B-2451-4251-A020-22F7D7BA3175}"/>
              </a:ext>
            </a:extLst>
          </p:cNvPr>
          <p:cNvSpPr txBox="1"/>
          <p:nvPr/>
        </p:nvSpPr>
        <p:spPr>
          <a:xfrm>
            <a:off x="6993465" y="1972733"/>
            <a:ext cx="5304465" cy="5078313"/>
          </a:xfrm>
          <a:prstGeom prst="rect">
            <a:avLst/>
          </a:prstGeom>
          <a:noFill/>
        </p:spPr>
        <p:txBody>
          <a:bodyPr wrap="none" rtlCol="0">
            <a:spAutoFit/>
          </a:bodyPr>
          <a:lstStyle/>
          <a:p>
            <a:pPr marL="285750" indent="-285750">
              <a:buFont typeface="Arial" panose="020B0604020202020204" pitchFamily="34" charset="0"/>
              <a:buChar char="•"/>
            </a:pPr>
            <a:r>
              <a:rPr lang="en-US" dirty="0"/>
              <a:t>On closer look at each town analysis</a:t>
            </a:r>
          </a:p>
          <a:p>
            <a:pPr marL="285750" indent="-285750">
              <a:buFont typeface="Arial" panose="020B0604020202020204" pitchFamily="34" charset="0"/>
              <a:buChar char="•"/>
            </a:pPr>
            <a:r>
              <a:rPr lang="en-US" dirty="0"/>
              <a:t>Most of the graph showed that distance to MRT</a:t>
            </a:r>
          </a:p>
          <a:p>
            <a:r>
              <a:rPr lang="en-US" dirty="0"/>
              <a:t>     does have a relationship with the price</a:t>
            </a:r>
          </a:p>
          <a:p>
            <a:pPr marL="285750" indent="-285750">
              <a:buFont typeface="Arial" panose="020B0604020202020204" pitchFamily="34" charset="0"/>
              <a:buChar char="•"/>
            </a:pPr>
            <a:r>
              <a:rPr lang="en-US" dirty="0"/>
              <a:t>As distance from MRT is lower, the price of flat</a:t>
            </a:r>
          </a:p>
          <a:p>
            <a:r>
              <a:rPr lang="en-US" dirty="0"/>
              <a:t>    is higher. Vice Versa</a:t>
            </a:r>
          </a:p>
          <a:p>
            <a:pPr marL="285750" indent="-285750">
              <a:buFont typeface="Arial" panose="020B0604020202020204" pitchFamily="34" charset="0"/>
              <a:buChar char="•"/>
            </a:pPr>
            <a:r>
              <a:rPr lang="en-US" dirty="0"/>
              <a:t>Unexpectedly, there are 3 towns with opposite </a:t>
            </a:r>
          </a:p>
          <a:p>
            <a:r>
              <a:rPr lang="en-US" dirty="0"/>
              <a:t>     trend : </a:t>
            </a:r>
            <a:r>
              <a:rPr lang="en-US" dirty="0" err="1"/>
              <a:t>Geylang</a:t>
            </a:r>
            <a:r>
              <a:rPr lang="en-US" dirty="0"/>
              <a:t>, Jurong West, Serangoon</a:t>
            </a:r>
          </a:p>
          <a:p>
            <a:pPr marL="285750" indent="-285750">
              <a:buFont typeface="Arial" panose="020B0604020202020204" pitchFamily="34" charset="0"/>
              <a:buChar char="•"/>
            </a:pPr>
            <a:r>
              <a:rPr lang="en-US" dirty="0"/>
              <a:t>Serangoon can be explained because it has 2 pts </a:t>
            </a:r>
          </a:p>
          <a:p>
            <a:r>
              <a:rPr lang="en-US" dirty="0"/>
              <a:t>     only, so a regression line is not useful.</a:t>
            </a:r>
          </a:p>
          <a:p>
            <a:pPr marL="285750" indent="-285750">
              <a:buFont typeface="Arial" panose="020B0604020202020204" pitchFamily="34" charset="0"/>
              <a:buChar char="•"/>
            </a:pPr>
            <a:r>
              <a:rPr lang="en-US" dirty="0" err="1"/>
              <a:t>Geylang</a:t>
            </a:r>
            <a:r>
              <a:rPr lang="en-US" dirty="0"/>
              <a:t> the distances are too close to one another,</a:t>
            </a:r>
          </a:p>
          <a:p>
            <a:r>
              <a:rPr lang="en-US" dirty="0"/>
              <a:t>     probably the same block anyway.</a:t>
            </a:r>
          </a:p>
          <a:p>
            <a:pPr marL="285750" indent="-285750">
              <a:buFont typeface="Arial" panose="020B0604020202020204" pitchFamily="34" charset="0"/>
              <a:buChar char="•"/>
            </a:pPr>
            <a:r>
              <a:rPr lang="en-US" dirty="0"/>
              <a:t>We can further </a:t>
            </a:r>
            <a:r>
              <a:rPr lang="en-US" dirty="0" err="1"/>
              <a:t>analyse</a:t>
            </a:r>
            <a:r>
              <a:rPr lang="en-US" dirty="0"/>
              <a:t> the reasons for </a:t>
            </a:r>
            <a:r>
              <a:rPr lang="en-US" dirty="0">
                <a:solidFill>
                  <a:srgbClr val="FF0000"/>
                </a:solidFill>
              </a:rPr>
              <a:t>Jurong West</a:t>
            </a:r>
          </a:p>
          <a:p>
            <a:pPr marL="285750" indent="-285750">
              <a:buFont typeface="Arial" panose="020B0604020202020204" pitchFamily="34" charset="0"/>
              <a:buChar char="•"/>
            </a:pPr>
            <a:r>
              <a:rPr lang="en-US" dirty="0"/>
              <a:t>This may sound too good a deal for the couple,</a:t>
            </a:r>
          </a:p>
          <a:p>
            <a:r>
              <a:rPr lang="en-US" dirty="0"/>
              <a:t>     so they need to know more about what is so </a:t>
            </a:r>
          </a:p>
          <a:p>
            <a:r>
              <a:rPr lang="en-US" dirty="0"/>
              <a:t>     special about this town to be able to make  </a:t>
            </a:r>
          </a:p>
          <a:p>
            <a:r>
              <a:rPr lang="en-US" dirty="0"/>
              <a:t>     better purchasing decisions</a:t>
            </a:r>
          </a:p>
          <a:p>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920804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1FD0B-8C3C-43A2-9098-B324F082AF4D}"/>
              </a:ext>
            </a:extLst>
          </p:cNvPr>
          <p:cNvSpPr>
            <a:spLocks noGrp="1"/>
          </p:cNvSpPr>
          <p:nvPr>
            <p:ph type="title"/>
          </p:nvPr>
        </p:nvSpPr>
        <p:spPr/>
        <p:txBody>
          <a:bodyPr/>
          <a:lstStyle/>
          <a:p>
            <a:r>
              <a:rPr lang="en-US" dirty="0"/>
              <a:t>Price VS distance from MRT for 5-Room Flats for NOV 2018 SBF</a:t>
            </a:r>
          </a:p>
        </p:txBody>
      </p:sp>
      <p:pic>
        <p:nvPicPr>
          <p:cNvPr id="20482" name="Picture 2">
            <a:extLst>
              <a:ext uri="{FF2B5EF4-FFF2-40B4-BE49-F238E27FC236}">
                <a16:creationId xmlns:a16="http://schemas.microsoft.com/office/drawing/2014/main" id="{7B7D6856-E8C6-46D7-B84D-266DBFD65C9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5696" y="1825624"/>
            <a:ext cx="7080370" cy="497310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7FCDBE3-1330-4627-99C8-CE893937DD94}"/>
              </a:ext>
            </a:extLst>
          </p:cNvPr>
          <p:cNvSpPr txBox="1"/>
          <p:nvPr/>
        </p:nvSpPr>
        <p:spPr>
          <a:xfrm>
            <a:off x="7140553" y="3572933"/>
            <a:ext cx="5051447" cy="2031325"/>
          </a:xfrm>
          <a:prstGeom prst="rect">
            <a:avLst/>
          </a:prstGeom>
          <a:noFill/>
        </p:spPr>
        <p:txBody>
          <a:bodyPr wrap="none" rtlCol="0">
            <a:spAutoFit/>
          </a:bodyPr>
          <a:lstStyle/>
          <a:p>
            <a:pPr marL="285750" indent="-285750">
              <a:buFont typeface="Arial" panose="020B0604020202020204" pitchFamily="34" charset="0"/>
              <a:buChar char="•"/>
            </a:pPr>
            <a:r>
              <a:rPr lang="en-US" dirty="0"/>
              <a:t>As distance from MRT is lower, the price of flat</a:t>
            </a:r>
          </a:p>
          <a:p>
            <a:r>
              <a:rPr lang="en-US" dirty="0"/>
              <a:t>    is higher. Vice Versa</a:t>
            </a:r>
          </a:p>
          <a:p>
            <a:pPr marL="285750" indent="-285750">
              <a:buFont typeface="Arial" panose="020B0604020202020204" pitchFamily="34" charset="0"/>
              <a:buChar char="•"/>
            </a:pPr>
            <a:r>
              <a:rPr lang="en-US" dirty="0"/>
              <a:t>Analysis very similar to 4-Room flats</a:t>
            </a:r>
          </a:p>
          <a:p>
            <a:pPr marL="285750" indent="-285750">
              <a:buFont typeface="Arial" panose="020B0604020202020204" pitchFamily="34" charset="0"/>
              <a:buChar char="•"/>
            </a:pPr>
            <a:r>
              <a:rPr lang="en-US" dirty="0"/>
              <a:t>Trend is as expected for all the towns, no </a:t>
            </a:r>
          </a:p>
          <a:p>
            <a:r>
              <a:rPr lang="en-US" dirty="0"/>
              <a:t>     anomalies, so not need for further investigations.</a:t>
            </a:r>
          </a:p>
          <a:p>
            <a:endParaRPr lang="en-US" dirty="0"/>
          </a:p>
          <a:p>
            <a:pPr marL="285750" indent="-285750">
              <a:buFont typeface="Arial" panose="020B0604020202020204" pitchFamily="34" charset="0"/>
              <a:buChar char="•"/>
            </a:pPr>
            <a:endParaRPr lang="en-US" dirty="0"/>
          </a:p>
        </p:txBody>
      </p:sp>
      <p:sp>
        <p:nvSpPr>
          <p:cNvPr id="6" name="TextBox 5">
            <a:extLst>
              <a:ext uri="{FF2B5EF4-FFF2-40B4-BE49-F238E27FC236}">
                <a16:creationId xmlns:a16="http://schemas.microsoft.com/office/drawing/2014/main" id="{574CF426-97B1-4C80-92DC-58011D421700}"/>
              </a:ext>
            </a:extLst>
          </p:cNvPr>
          <p:cNvSpPr txBox="1"/>
          <p:nvPr/>
        </p:nvSpPr>
        <p:spPr>
          <a:xfrm>
            <a:off x="3429251" y="6436771"/>
            <a:ext cx="6057299" cy="276999"/>
          </a:xfrm>
          <a:prstGeom prst="rect">
            <a:avLst/>
          </a:prstGeom>
          <a:noFill/>
        </p:spPr>
        <p:txBody>
          <a:bodyPr wrap="none" rtlCol="0">
            <a:spAutoFit/>
          </a:bodyPr>
          <a:lstStyle/>
          <a:p>
            <a:r>
              <a:rPr lang="en-US" sz="1200" dirty="0"/>
              <a:t>Plot 10b : Scatterplot and Linear Regression line of Selling Price vs Nearest Distance from MRT</a:t>
            </a:r>
          </a:p>
        </p:txBody>
      </p:sp>
    </p:spTree>
    <p:extLst>
      <p:ext uri="{BB962C8B-B14F-4D97-AF65-F5344CB8AC3E}">
        <p14:creationId xmlns:p14="http://schemas.microsoft.com/office/powerpoint/2010/main" val="23744368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066AD-C924-4CA0-A7A2-FAD26D8EBE1D}"/>
              </a:ext>
            </a:extLst>
          </p:cNvPr>
          <p:cNvSpPr>
            <a:spLocks noGrp="1"/>
          </p:cNvSpPr>
          <p:nvPr>
            <p:ph type="title"/>
          </p:nvPr>
        </p:nvSpPr>
        <p:spPr/>
        <p:txBody>
          <a:bodyPr/>
          <a:lstStyle/>
          <a:p>
            <a:r>
              <a:rPr lang="en-US" dirty="0"/>
              <a:t>Price VS distance from MRT for 4-Room Flats: zoom In further to special requirements</a:t>
            </a:r>
          </a:p>
        </p:txBody>
      </p:sp>
      <p:sp>
        <p:nvSpPr>
          <p:cNvPr id="4" name="TextBox 3">
            <a:extLst>
              <a:ext uri="{FF2B5EF4-FFF2-40B4-BE49-F238E27FC236}">
                <a16:creationId xmlns:a16="http://schemas.microsoft.com/office/drawing/2014/main" id="{2E6460C9-EA4C-4B5D-A491-411F0C76E718}"/>
              </a:ext>
            </a:extLst>
          </p:cNvPr>
          <p:cNvSpPr txBox="1"/>
          <p:nvPr/>
        </p:nvSpPr>
        <p:spPr>
          <a:xfrm>
            <a:off x="7442234" y="2196281"/>
            <a:ext cx="4835491" cy="3970318"/>
          </a:xfrm>
          <a:prstGeom prst="rect">
            <a:avLst/>
          </a:prstGeom>
          <a:noFill/>
        </p:spPr>
        <p:txBody>
          <a:bodyPr wrap="none" rtlCol="0">
            <a:spAutoFit/>
          </a:bodyPr>
          <a:lstStyle/>
          <a:p>
            <a:r>
              <a:rPr lang="en-US" dirty="0"/>
              <a:t>We hypothesized the trend for Jurong West could</a:t>
            </a:r>
          </a:p>
          <a:p>
            <a:r>
              <a:rPr lang="en-US" dirty="0"/>
              <a:t>be due to the age of flat, hence we added filters</a:t>
            </a:r>
          </a:p>
          <a:p>
            <a:r>
              <a:rPr lang="en-US" dirty="0"/>
              <a:t>to the previous scatter plot :</a:t>
            </a:r>
          </a:p>
          <a:p>
            <a:pPr marL="342900" indent="-342900">
              <a:buAutoNum type="arabicPeriod"/>
            </a:pPr>
            <a:r>
              <a:rPr lang="en-US" dirty="0"/>
              <a:t>Not Repurchased flat or</a:t>
            </a:r>
          </a:p>
          <a:p>
            <a:pPr marL="342900" indent="-342900">
              <a:buAutoNum type="arabicPeriod"/>
            </a:pPr>
            <a:r>
              <a:rPr lang="en-US" dirty="0"/>
              <a:t>Repurchased, but lease not earlier than</a:t>
            </a:r>
          </a:p>
          <a:p>
            <a:r>
              <a:rPr lang="en-US" dirty="0"/>
              <a:t>      1-Nov-2017 (Quite new flat)</a:t>
            </a:r>
          </a:p>
          <a:p>
            <a:endParaRPr lang="en-US" dirty="0"/>
          </a:p>
          <a:p>
            <a:pPr marL="285750" indent="-285750">
              <a:buFont typeface="Arial" panose="020B0604020202020204" pitchFamily="34" charset="0"/>
              <a:buChar char="•"/>
            </a:pPr>
            <a:r>
              <a:rPr lang="en-US" dirty="0"/>
              <a:t>For the case of Jurong West, it seems that</a:t>
            </a:r>
          </a:p>
          <a:p>
            <a:r>
              <a:rPr lang="en-US" dirty="0"/>
              <a:t>     these flats still follow the unrealistic trend of</a:t>
            </a:r>
          </a:p>
          <a:p>
            <a:r>
              <a:rPr lang="en-US" dirty="0"/>
              <a:t>     price increasing when distance from </a:t>
            </a:r>
            <a:r>
              <a:rPr lang="en-US" dirty="0" err="1"/>
              <a:t>Mrt</a:t>
            </a:r>
            <a:endParaRPr lang="en-US" dirty="0"/>
          </a:p>
          <a:p>
            <a:r>
              <a:rPr lang="en-US" dirty="0"/>
              <a:t>     also increases.  (the rest can be unimportant</a:t>
            </a:r>
          </a:p>
          <a:p>
            <a:r>
              <a:rPr lang="en-US" dirty="0"/>
              <a:t>     for our mission)</a:t>
            </a:r>
          </a:p>
          <a:p>
            <a:pPr marL="285750" indent="-285750">
              <a:buFont typeface="Arial" panose="020B0604020202020204" pitchFamily="34" charset="0"/>
              <a:buChar char="•"/>
            </a:pPr>
            <a:r>
              <a:rPr lang="en-US" dirty="0"/>
              <a:t>More investigation needed</a:t>
            </a:r>
          </a:p>
          <a:p>
            <a:endParaRPr lang="en-US" dirty="0"/>
          </a:p>
        </p:txBody>
      </p:sp>
      <p:sp>
        <p:nvSpPr>
          <p:cNvPr id="6" name="TextBox 5">
            <a:extLst>
              <a:ext uri="{FF2B5EF4-FFF2-40B4-BE49-F238E27FC236}">
                <a16:creationId xmlns:a16="http://schemas.microsoft.com/office/drawing/2014/main" id="{6739DF59-D795-49B3-B66B-7D9143B3BD0C}"/>
              </a:ext>
            </a:extLst>
          </p:cNvPr>
          <p:cNvSpPr txBox="1"/>
          <p:nvPr/>
        </p:nvSpPr>
        <p:spPr>
          <a:xfrm>
            <a:off x="3429251" y="6436771"/>
            <a:ext cx="7174721" cy="276999"/>
          </a:xfrm>
          <a:prstGeom prst="rect">
            <a:avLst/>
          </a:prstGeom>
          <a:noFill/>
        </p:spPr>
        <p:txBody>
          <a:bodyPr wrap="none" rtlCol="0">
            <a:spAutoFit/>
          </a:bodyPr>
          <a:lstStyle/>
          <a:p>
            <a:r>
              <a:rPr lang="en-US" sz="1200" dirty="0"/>
              <a:t>Plot 11 : Scatterplot and Linear Regression line of Selling Price vs Nearest Distance from MRT with more filtering</a:t>
            </a:r>
          </a:p>
        </p:txBody>
      </p:sp>
      <p:pic>
        <p:nvPicPr>
          <p:cNvPr id="21508" name="Picture 4">
            <a:extLst>
              <a:ext uri="{FF2B5EF4-FFF2-40B4-BE49-F238E27FC236}">
                <a16:creationId xmlns:a16="http://schemas.microsoft.com/office/drawing/2014/main" id="{C1763F44-9788-4C7D-B98F-7BAE520187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128" y="1890206"/>
            <a:ext cx="7423939" cy="50937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385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FC791-0CCF-4708-8973-48A4A2266F99}"/>
              </a:ext>
            </a:extLst>
          </p:cNvPr>
          <p:cNvSpPr>
            <a:spLocks noGrp="1"/>
          </p:cNvSpPr>
          <p:nvPr>
            <p:ph type="title"/>
          </p:nvPr>
        </p:nvSpPr>
        <p:spPr/>
        <p:txBody>
          <a:bodyPr/>
          <a:lstStyle/>
          <a:p>
            <a:r>
              <a:rPr lang="en-US" dirty="0"/>
              <a:t>Price VS distance from MRT for 4-Room Flats: zoom Into Jurong West</a:t>
            </a:r>
          </a:p>
        </p:txBody>
      </p:sp>
      <p:pic>
        <p:nvPicPr>
          <p:cNvPr id="22530" name="Picture 2">
            <a:extLst>
              <a:ext uri="{FF2B5EF4-FFF2-40B4-BE49-F238E27FC236}">
                <a16:creationId xmlns:a16="http://schemas.microsoft.com/office/drawing/2014/main" id="{7F731E79-8547-4906-A8E5-32DA09D183D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902800"/>
            <a:ext cx="5973000" cy="485487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EB2301B-01BF-4813-982E-B9F64342A634}"/>
              </a:ext>
            </a:extLst>
          </p:cNvPr>
          <p:cNvPicPr>
            <a:picLocks noChangeAspect="1"/>
          </p:cNvPicPr>
          <p:nvPr/>
        </p:nvPicPr>
        <p:blipFill>
          <a:blip r:embed="rId3"/>
          <a:stretch>
            <a:fillRect/>
          </a:stretch>
        </p:blipFill>
        <p:spPr>
          <a:xfrm>
            <a:off x="3742267" y="5842048"/>
            <a:ext cx="8329673" cy="915628"/>
          </a:xfrm>
          <a:prstGeom prst="rect">
            <a:avLst/>
          </a:prstGeom>
          <a:effectLst>
            <a:outerShdw blurRad="50800" dist="50800" dir="14940000" algn="ctr" rotWithShape="0">
              <a:srgbClr val="000000">
                <a:alpha val="43137"/>
              </a:srgbClr>
            </a:outerShdw>
          </a:effectLst>
        </p:spPr>
      </p:pic>
      <p:sp>
        <p:nvSpPr>
          <p:cNvPr id="8" name="TextBox 7">
            <a:extLst>
              <a:ext uri="{FF2B5EF4-FFF2-40B4-BE49-F238E27FC236}">
                <a16:creationId xmlns:a16="http://schemas.microsoft.com/office/drawing/2014/main" id="{7CD0F9DF-0933-44FA-9A80-921A7D595AD4}"/>
              </a:ext>
            </a:extLst>
          </p:cNvPr>
          <p:cNvSpPr txBox="1"/>
          <p:nvPr/>
        </p:nvSpPr>
        <p:spPr>
          <a:xfrm>
            <a:off x="5621866" y="2243667"/>
            <a:ext cx="6657785" cy="2862322"/>
          </a:xfrm>
          <a:prstGeom prst="rect">
            <a:avLst/>
          </a:prstGeom>
          <a:noFill/>
        </p:spPr>
        <p:txBody>
          <a:bodyPr wrap="none" rtlCol="0">
            <a:spAutoFit/>
          </a:bodyPr>
          <a:lstStyle/>
          <a:p>
            <a:r>
              <a:rPr lang="en-US" dirty="0"/>
              <a:t>After removing the “repurchased flats” from the 4-Room</a:t>
            </a:r>
          </a:p>
          <a:p>
            <a:r>
              <a:rPr lang="en-US" dirty="0"/>
              <a:t>Jurong West flats , we have literally removed all the “OLD” </a:t>
            </a:r>
          </a:p>
          <a:p>
            <a:r>
              <a:rPr lang="en-US" dirty="0"/>
              <a:t>flats ( includes years :1985,1989)</a:t>
            </a:r>
          </a:p>
          <a:p>
            <a:endParaRPr lang="en-US" dirty="0"/>
          </a:p>
          <a:p>
            <a:pPr marL="285750" indent="-285750">
              <a:buFont typeface="Arial" panose="020B0604020202020204" pitchFamily="34" charset="0"/>
              <a:buChar char="•"/>
            </a:pPr>
            <a:r>
              <a:rPr lang="en-US" dirty="0"/>
              <a:t>The trend for Jurong West follows the expected trend again</a:t>
            </a:r>
          </a:p>
          <a:p>
            <a:pPr marL="285750" indent="-285750">
              <a:buFont typeface="Arial" panose="020B0604020202020204" pitchFamily="34" charset="0"/>
              <a:buChar char="•"/>
            </a:pPr>
            <a:r>
              <a:rPr lang="en-US" dirty="0"/>
              <a:t>Hence the reasons for Jurong West flats to be generally cheaper</a:t>
            </a:r>
          </a:p>
          <a:p>
            <a:r>
              <a:rPr lang="en-US" dirty="0"/>
              <a:t>     even though they are nearer to MRT was probably due to the sale</a:t>
            </a:r>
          </a:p>
          <a:p>
            <a:r>
              <a:rPr lang="en-US" dirty="0"/>
              <a:t>     of very old flats.</a:t>
            </a:r>
          </a:p>
          <a:p>
            <a:pPr marL="285750" indent="-285750">
              <a:buFont typeface="Arial" panose="020B0604020202020204" pitchFamily="34" charset="0"/>
              <a:buChar char="•"/>
            </a:pPr>
            <a:r>
              <a:rPr lang="en-US" dirty="0"/>
              <a:t>In essence, unless the couple wants old flats, generally, they are </a:t>
            </a:r>
          </a:p>
          <a:p>
            <a:r>
              <a:rPr lang="en-US" dirty="0"/>
              <a:t>     expected to pay more for flats closer to MRT.</a:t>
            </a:r>
          </a:p>
        </p:txBody>
      </p:sp>
      <p:sp>
        <p:nvSpPr>
          <p:cNvPr id="11" name="TextBox 10">
            <a:extLst>
              <a:ext uri="{FF2B5EF4-FFF2-40B4-BE49-F238E27FC236}">
                <a16:creationId xmlns:a16="http://schemas.microsoft.com/office/drawing/2014/main" id="{E10AF0A7-B443-49EA-8D23-864F937BBC4D}"/>
              </a:ext>
            </a:extLst>
          </p:cNvPr>
          <p:cNvSpPr txBox="1"/>
          <p:nvPr/>
        </p:nvSpPr>
        <p:spPr>
          <a:xfrm>
            <a:off x="5017279" y="5356701"/>
            <a:ext cx="7171643" cy="276999"/>
          </a:xfrm>
          <a:prstGeom prst="rect">
            <a:avLst/>
          </a:prstGeom>
          <a:noFill/>
        </p:spPr>
        <p:txBody>
          <a:bodyPr wrap="none" rtlCol="0">
            <a:spAutoFit/>
          </a:bodyPr>
          <a:lstStyle/>
          <a:p>
            <a:r>
              <a:rPr lang="en-US" sz="1200" dirty="0"/>
              <a:t>Plot 12 : Scatterplot and Linear Regression line of Selling Price vs Nearest Distance for Jurong West (with Filters)</a:t>
            </a:r>
          </a:p>
        </p:txBody>
      </p:sp>
    </p:spTree>
    <p:extLst>
      <p:ext uri="{BB962C8B-B14F-4D97-AF65-F5344CB8AC3E}">
        <p14:creationId xmlns:p14="http://schemas.microsoft.com/office/powerpoint/2010/main" val="40806026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50F3D-4557-4FB8-997D-40DE99EB9030}"/>
              </a:ext>
            </a:extLst>
          </p:cNvPr>
          <p:cNvSpPr>
            <a:spLocks noGrp="1"/>
          </p:cNvSpPr>
          <p:nvPr>
            <p:ph type="title"/>
          </p:nvPr>
        </p:nvSpPr>
        <p:spPr/>
        <p:txBody>
          <a:bodyPr/>
          <a:lstStyle/>
          <a:p>
            <a:r>
              <a:rPr lang="en-US" dirty="0"/>
              <a:t>Price VS distance from MRT </a:t>
            </a:r>
            <a:r>
              <a:rPr lang="en-US" dirty="0">
                <a:solidFill>
                  <a:srgbClr val="FF0000"/>
                </a:solidFill>
              </a:rPr>
              <a:t>+ vs AREA in SQM </a:t>
            </a:r>
            <a:r>
              <a:rPr lang="en-US" dirty="0"/>
              <a:t>for 4-Room Flats for NOV 2018 SBF</a:t>
            </a:r>
          </a:p>
        </p:txBody>
      </p:sp>
      <p:pic>
        <p:nvPicPr>
          <p:cNvPr id="7" name="Content Placeholder 6">
            <a:extLst>
              <a:ext uri="{FF2B5EF4-FFF2-40B4-BE49-F238E27FC236}">
                <a16:creationId xmlns:a16="http://schemas.microsoft.com/office/drawing/2014/main" id="{19A5B6C8-E9A9-49B6-8BA6-508EAE9B4B13}"/>
              </a:ext>
            </a:extLst>
          </p:cNvPr>
          <p:cNvPicPr>
            <a:picLocks noGrp="1" noChangeAspect="1"/>
          </p:cNvPicPr>
          <p:nvPr>
            <p:ph idx="1"/>
          </p:nvPr>
        </p:nvPicPr>
        <p:blipFill>
          <a:blip r:embed="rId2"/>
          <a:stretch>
            <a:fillRect/>
          </a:stretch>
        </p:blipFill>
        <p:spPr>
          <a:xfrm>
            <a:off x="184029" y="1715956"/>
            <a:ext cx="6995705" cy="5083454"/>
          </a:xfrm>
        </p:spPr>
      </p:pic>
      <p:sp>
        <p:nvSpPr>
          <p:cNvPr id="8" name="TextBox 7">
            <a:extLst>
              <a:ext uri="{FF2B5EF4-FFF2-40B4-BE49-F238E27FC236}">
                <a16:creationId xmlns:a16="http://schemas.microsoft.com/office/drawing/2014/main" id="{99ABFA2E-4549-4F75-B57B-F4AFF01803C3}"/>
              </a:ext>
            </a:extLst>
          </p:cNvPr>
          <p:cNvSpPr txBox="1"/>
          <p:nvPr/>
        </p:nvSpPr>
        <p:spPr>
          <a:xfrm>
            <a:off x="7078134" y="1859339"/>
            <a:ext cx="5182894" cy="4247317"/>
          </a:xfrm>
          <a:prstGeom prst="rect">
            <a:avLst/>
          </a:prstGeom>
          <a:noFill/>
        </p:spPr>
        <p:txBody>
          <a:bodyPr wrap="none" rtlCol="0">
            <a:spAutoFit/>
          </a:bodyPr>
          <a:lstStyle/>
          <a:p>
            <a:r>
              <a:rPr lang="en-US" dirty="0"/>
              <a:t>We have noticed some good deals (circled in green)</a:t>
            </a:r>
          </a:p>
          <a:p>
            <a:pPr marL="285750" indent="-285750">
              <a:buFont typeface="Arial" panose="020B0604020202020204" pitchFamily="34" charset="0"/>
              <a:buChar char="•"/>
            </a:pPr>
            <a:r>
              <a:rPr lang="en-US" dirty="0"/>
              <a:t>Bedok, </a:t>
            </a:r>
            <a:r>
              <a:rPr lang="en-US" dirty="0" err="1"/>
              <a:t>Hougang,Sembawang</a:t>
            </a:r>
            <a:r>
              <a:rPr lang="en-US" dirty="0"/>
              <a:t>, Yishun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Has prices that are below $300k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Yet the area in sqm is quite big for 4-Rm</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Distance from MRT also suit criteria of</a:t>
            </a:r>
          </a:p>
          <a:p>
            <a:r>
              <a:rPr lang="en-US" dirty="0"/>
              <a:t>     approx. 2 bus stops away from MRT,</a:t>
            </a:r>
          </a:p>
          <a:p>
            <a:r>
              <a:rPr lang="en-US" dirty="0"/>
              <a:t>     fulfilling “Walkable” distance criteria.</a:t>
            </a:r>
          </a:p>
          <a:p>
            <a:endParaRPr lang="en-US" dirty="0"/>
          </a:p>
          <a:p>
            <a:pPr marL="285750" indent="-285750">
              <a:buFont typeface="Arial" panose="020B0604020202020204" pitchFamily="34" charset="0"/>
              <a:buChar char="•"/>
            </a:pPr>
            <a:r>
              <a:rPr lang="en-US" dirty="0"/>
              <a:t>The couple can look into these towns and </a:t>
            </a:r>
          </a:p>
          <a:p>
            <a:r>
              <a:rPr lang="en-US" dirty="0"/>
              <a:t>     do further analysis on these blocks regarding </a:t>
            </a:r>
          </a:p>
          <a:p>
            <a:r>
              <a:rPr lang="en-US" dirty="0"/>
              <a:t>     factors like “repurchased”, “</a:t>
            </a:r>
            <a:r>
              <a:rPr lang="en-US" dirty="0" err="1"/>
              <a:t>leasecommencement</a:t>
            </a:r>
            <a:r>
              <a:rPr lang="en-US" dirty="0"/>
              <a:t>”,</a:t>
            </a:r>
          </a:p>
          <a:p>
            <a:r>
              <a:rPr lang="en-US" dirty="0"/>
              <a:t>     Maturity of estate and more.</a:t>
            </a:r>
          </a:p>
        </p:txBody>
      </p:sp>
      <p:sp>
        <p:nvSpPr>
          <p:cNvPr id="10" name="TextBox 9">
            <a:extLst>
              <a:ext uri="{FF2B5EF4-FFF2-40B4-BE49-F238E27FC236}">
                <a16:creationId xmlns:a16="http://schemas.microsoft.com/office/drawing/2014/main" id="{5BDED63D-3BB2-4750-8A70-385B3C264E3F}"/>
              </a:ext>
            </a:extLst>
          </p:cNvPr>
          <p:cNvSpPr txBox="1"/>
          <p:nvPr/>
        </p:nvSpPr>
        <p:spPr>
          <a:xfrm>
            <a:off x="3378451" y="6250039"/>
            <a:ext cx="4376904" cy="276999"/>
          </a:xfrm>
          <a:prstGeom prst="rect">
            <a:avLst/>
          </a:prstGeom>
          <a:noFill/>
        </p:spPr>
        <p:txBody>
          <a:bodyPr wrap="none" rtlCol="0">
            <a:spAutoFit/>
          </a:bodyPr>
          <a:lstStyle/>
          <a:p>
            <a:r>
              <a:rPr lang="en-US" sz="1200" dirty="0"/>
              <a:t>Plot 13a : </a:t>
            </a:r>
            <a:r>
              <a:rPr lang="en-US" sz="1200" dirty="0" err="1"/>
              <a:t>Bubbleplot</a:t>
            </a:r>
            <a:r>
              <a:rPr lang="en-US" sz="1200" dirty="0"/>
              <a:t> of Selling Price vs </a:t>
            </a:r>
            <a:r>
              <a:rPr lang="en-US" sz="1200" dirty="0" err="1"/>
              <a:t>Dist</a:t>
            </a:r>
            <a:r>
              <a:rPr lang="en-US" sz="1200" dirty="0"/>
              <a:t> to MRT vs Area in Sqm</a:t>
            </a:r>
          </a:p>
        </p:txBody>
      </p:sp>
    </p:spTree>
    <p:extLst>
      <p:ext uri="{BB962C8B-B14F-4D97-AF65-F5344CB8AC3E}">
        <p14:creationId xmlns:p14="http://schemas.microsoft.com/office/powerpoint/2010/main" val="1673173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B238-75FD-49F7-8E24-02DD3E95B5B1}"/>
              </a:ext>
            </a:extLst>
          </p:cNvPr>
          <p:cNvSpPr>
            <a:spLocks noGrp="1"/>
          </p:cNvSpPr>
          <p:nvPr>
            <p:ph type="title"/>
          </p:nvPr>
        </p:nvSpPr>
        <p:spPr/>
        <p:txBody>
          <a:bodyPr/>
          <a:lstStyle/>
          <a:p>
            <a:r>
              <a:rPr lang="en-US" dirty="0"/>
              <a:t>OVERVIEW : </a:t>
            </a:r>
            <a:r>
              <a:rPr lang="en-US" dirty="0" err="1"/>
              <a:t>UrLs</a:t>
            </a:r>
            <a:r>
              <a:rPr lang="en-US" dirty="0"/>
              <a:t> of Data Sets</a:t>
            </a:r>
          </a:p>
        </p:txBody>
      </p:sp>
      <p:sp>
        <p:nvSpPr>
          <p:cNvPr id="3" name="Content Placeholder 2">
            <a:extLst>
              <a:ext uri="{FF2B5EF4-FFF2-40B4-BE49-F238E27FC236}">
                <a16:creationId xmlns:a16="http://schemas.microsoft.com/office/drawing/2014/main" id="{6235A1B1-8EB3-47E8-9B95-F699EE56EFAE}"/>
              </a:ext>
            </a:extLst>
          </p:cNvPr>
          <p:cNvSpPr>
            <a:spLocks noGrp="1"/>
          </p:cNvSpPr>
          <p:nvPr>
            <p:ph idx="1"/>
          </p:nvPr>
        </p:nvSpPr>
        <p:spPr/>
        <p:txBody>
          <a:bodyPr/>
          <a:lstStyle/>
          <a:p>
            <a:r>
              <a:rPr lang="en-US" u="sng" dirty="0">
                <a:hlinkClick r:id="rId2"/>
              </a:rPr>
              <a:t>https://data.gov.sg/dataset/median-resale-prices-for-registered-applications-by-town-and-flat-type?resource_id=a5ddfc4d-0e43-4bfe-8f51-e504e1365e27</a:t>
            </a:r>
            <a:endParaRPr lang="en-US" u="sng" dirty="0"/>
          </a:p>
          <a:p>
            <a:r>
              <a:rPr lang="en-US" dirty="0"/>
              <a:t>https://services2.hdb.gov.sg/webapp/BP13AWFlatAvail/BP13EBSFlatSearch?Town=Kallang+%2F+Whampoa&amp;Flat_Type=SBF&amp;selectedTown=Kallang+%2F+Whampoa&amp;Flat=4-Room&amp;ethnic=Y&amp;ViewOption=A&amp;Block=26A&amp;DesType=A&amp;EthnicA=Y&amp;EthnicM=&amp;EthnicC=&amp;EthnicO=&amp;numSPR=&amp;dteBallot=201811&amp;Neighbourhood=N4&amp;Contract=C21&amp;projName=&amp;BonusFlats1=N&amp;searchDetails=&amp;brochure=true   (click on all the tabs to crawl the rest of the data)</a:t>
            </a:r>
          </a:p>
          <a:p>
            <a:r>
              <a:rPr lang="en-US" dirty="0">
                <a:hlinkClick r:id="rId3"/>
              </a:rPr>
              <a:t>https://services2.hdb.gov.sg/webapp/BP13BTOENQWeb/AR_Nov2018_SBF?strSystem=SBF</a:t>
            </a:r>
            <a:endParaRPr lang="en-US" dirty="0"/>
          </a:p>
          <a:p>
            <a:r>
              <a:rPr lang="en-US" dirty="0"/>
              <a:t>https://data.gov.sg/dataset/master-plan-2014-planning-area-boundary-no-sea</a:t>
            </a:r>
          </a:p>
          <a:p>
            <a:pPr marL="0" indent="0">
              <a:buNone/>
            </a:pPr>
            <a:endParaRPr lang="en-US" dirty="0"/>
          </a:p>
        </p:txBody>
      </p:sp>
    </p:spTree>
    <p:extLst>
      <p:ext uri="{BB962C8B-B14F-4D97-AF65-F5344CB8AC3E}">
        <p14:creationId xmlns:p14="http://schemas.microsoft.com/office/powerpoint/2010/main" val="39303161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24836-2D7B-435C-9D5C-EBF02E3F14D0}"/>
              </a:ext>
            </a:extLst>
          </p:cNvPr>
          <p:cNvSpPr>
            <a:spLocks noGrp="1"/>
          </p:cNvSpPr>
          <p:nvPr>
            <p:ph type="title"/>
          </p:nvPr>
        </p:nvSpPr>
        <p:spPr/>
        <p:txBody>
          <a:bodyPr/>
          <a:lstStyle/>
          <a:p>
            <a:r>
              <a:rPr lang="en-US" dirty="0"/>
              <a:t>Price VS distance from MRT </a:t>
            </a:r>
            <a:r>
              <a:rPr lang="en-US" dirty="0">
                <a:solidFill>
                  <a:srgbClr val="FF0000"/>
                </a:solidFill>
              </a:rPr>
              <a:t>+ vs AREA in SQM </a:t>
            </a:r>
            <a:r>
              <a:rPr lang="en-US" dirty="0"/>
              <a:t>for 5-Room Flats for NOV 2018 SBF</a:t>
            </a:r>
          </a:p>
        </p:txBody>
      </p:sp>
      <p:pic>
        <p:nvPicPr>
          <p:cNvPr id="6" name="Content Placeholder 5">
            <a:extLst>
              <a:ext uri="{FF2B5EF4-FFF2-40B4-BE49-F238E27FC236}">
                <a16:creationId xmlns:a16="http://schemas.microsoft.com/office/drawing/2014/main" id="{0136262A-95EF-438D-93F8-237F724A5665}"/>
              </a:ext>
            </a:extLst>
          </p:cNvPr>
          <p:cNvPicPr>
            <a:picLocks noGrp="1" noChangeAspect="1"/>
          </p:cNvPicPr>
          <p:nvPr>
            <p:ph idx="1"/>
          </p:nvPr>
        </p:nvPicPr>
        <p:blipFill>
          <a:blip r:embed="rId2"/>
          <a:stretch>
            <a:fillRect/>
          </a:stretch>
        </p:blipFill>
        <p:spPr>
          <a:xfrm>
            <a:off x="0" y="1715956"/>
            <a:ext cx="7321623" cy="5142044"/>
          </a:xfrm>
        </p:spPr>
      </p:pic>
      <p:sp>
        <p:nvSpPr>
          <p:cNvPr id="7" name="TextBox 6">
            <a:extLst>
              <a:ext uri="{FF2B5EF4-FFF2-40B4-BE49-F238E27FC236}">
                <a16:creationId xmlns:a16="http://schemas.microsoft.com/office/drawing/2014/main" id="{24D336A0-3560-4B05-88C8-752B63ABDC4E}"/>
              </a:ext>
            </a:extLst>
          </p:cNvPr>
          <p:cNvSpPr txBox="1"/>
          <p:nvPr/>
        </p:nvSpPr>
        <p:spPr>
          <a:xfrm>
            <a:off x="3378451" y="6250039"/>
            <a:ext cx="4376904" cy="276999"/>
          </a:xfrm>
          <a:prstGeom prst="rect">
            <a:avLst/>
          </a:prstGeom>
          <a:noFill/>
        </p:spPr>
        <p:txBody>
          <a:bodyPr wrap="none" rtlCol="0">
            <a:spAutoFit/>
          </a:bodyPr>
          <a:lstStyle/>
          <a:p>
            <a:r>
              <a:rPr lang="en-US" sz="1200" dirty="0"/>
              <a:t>Plot 13b : </a:t>
            </a:r>
            <a:r>
              <a:rPr lang="en-US" sz="1200" dirty="0" err="1"/>
              <a:t>Bubbleplot</a:t>
            </a:r>
            <a:r>
              <a:rPr lang="en-US" sz="1200" dirty="0"/>
              <a:t> of Selling Price vs </a:t>
            </a:r>
            <a:r>
              <a:rPr lang="en-US" sz="1200" dirty="0" err="1"/>
              <a:t>Dist</a:t>
            </a:r>
            <a:r>
              <a:rPr lang="en-US" sz="1200" dirty="0"/>
              <a:t> to MRT vs Area in Sqm</a:t>
            </a:r>
          </a:p>
        </p:txBody>
      </p:sp>
      <p:sp>
        <p:nvSpPr>
          <p:cNvPr id="8" name="TextBox 7">
            <a:extLst>
              <a:ext uri="{FF2B5EF4-FFF2-40B4-BE49-F238E27FC236}">
                <a16:creationId xmlns:a16="http://schemas.microsoft.com/office/drawing/2014/main" id="{7BDB2EDE-95FD-465A-A95E-B390BB41194A}"/>
              </a:ext>
            </a:extLst>
          </p:cNvPr>
          <p:cNvSpPr txBox="1"/>
          <p:nvPr/>
        </p:nvSpPr>
        <p:spPr>
          <a:xfrm>
            <a:off x="7078134" y="1859339"/>
            <a:ext cx="5182894" cy="4801314"/>
          </a:xfrm>
          <a:prstGeom prst="rect">
            <a:avLst/>
          </a:prstGeom>
          <a:noFill/>
        </p:spPr>
        <p:txBody>
          <a:bodyPr wrap="none" rtlCol="0">
            <a:spAutoFit/>
          </a:bodyPr>
          <a:lstStyle/>
          <a:p>
            <a:r>
              <a:rPr lang="en-US" dirty="0"/>
              <a:t>We have noticed some good deals (circled in green)</a:t>
            </a:r>
          </a:p>
          <a:p>
            <a:pPr marL="285750" indent="-285750">
              <a:buFont typeface="Arial" panose="020B0604020202020204" pitchFamily="34" charset="0"/>
              <a:buChar char="•"/>
            </a:pPr>
            <a:r>
              <a:rPr lang="en-US" dirty="0"/>
              <a:t>Sembawang , Woodlands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Has prices that are between $300k- $400k</a:t>
            </a:r>
          </a:p>
          <a:p>
            <a:endParaRPr lang="en-US" dirty="0"/>
          </a:p>
          <a:p>
            <a:pPr marL="285750" indent="-285750">
              <a:buFont typeface="Arial" panose="020B0604020202020204" pitchFamily="34" charset="0"/>
              <a:buChar char="•"/>
            </a:pPr>
            <a:r>
              <a:rPr lang="en-US" dirty="0"/>
              <a:t>Yet the area in sqm is quite big for 5-Rm</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Distance from MRT is below 600m for those</a:t>
            </a:r>
          </a:p>
          <a:p>
            <a:r>
              <a:rPr lang="en-US" dirty="0"/>
              <a:t>     in green circles (about 1 bus stop away)</a:t>
            </a:r>
          </a:p>
          <a:p>
            <a:endParaRPr lang="en-US" dirty="0"/>
          </a:p>
          <a:p>
            <a:pPr marL="285750" indent="-285750">
              <a:buFont typeface="Arial" panose="020B0604020202020204" pitchFamily="34" charset="0"/>
              <a:buChar char="•"/>
            </a:pPr>
            <a:r>
              <a:rPr lang="en-US" dirty="0"/>
              <a:t>The couple can look into these towns and </a:t>
            </a:r>
          </a:p>
          <a:p>
            <a:r>
              <a:rPr lang="en-US" dirty="0"/>
              <a:t>     do further analysis on these blocks regarding </a:t>
            </a:r>
          </a:p>
          <a:p>
            <a:r>
              <a:rPr lang="en-US" dirty="0"/>
              <a:t>     factors like “repurchased”, “</a:t>
            </a:r>
            <a:r>
              <a:rPr lang="en-US" dirty="0" err="1"/>
              <a:t>leasecommencement</a:t>
            </a:r>
            <a:r>
              <a:rPr lang="en-US" dirty="0"/>
              <a:t>”,</a:t>
            </a:r>
          </a:p>
          <a:p>
            <a:r>
              <a:rPr lang="en-US" dirty="0"/>
              <a:t>     Maturity of estate and more.</a:t>
            </a:r>
          </a:p>
          <a:p>
            <a:endParaRPr lang="en-US" dirty="0"/>
          </a:p>
          <a:p>
            <a:endParaRPr lang="en-US" dirty="0"/>
          </a:p>
          <a:p>
            <a:endParaRPr lang="en-US" dirty="0"/>
          </a:p>
        </p:txBody>
      </p:sp>
    </p:spTree>
    <p:extLst>
      <p:ext uri="{BB962C8B-B14F-4D97-AF65-F5344CB8AC3E}">
        <p14:creationId xmlns:p14="http://schemas.microsoft.com/office/powerpoint/2010/main" val="25471769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BB2B-69C9-4F07-A6FD-C0254BDD63A8}"/>
              </a:ext>
            </a:extLst>
          </p:cNvPr>
          <p:cNvSpPr>
            <a:spLocks noGrp="1"/>
          </p:cNvSpPr>
          <p:nvPr>
            <p:ph type="title"/>
          </p:nvPr>
        </p:nvSpPr>
        <p:spPr/>
        <p:txBody>
          <a:bodyPr/>
          <a:lstStyle/>
          <a:p>
            <a:r>
              <a:rPr lang="en-US" dirty="0"/>
              <a:t>Interactive Plot : Select Distance and Town and display </a:t>
            </a:r>
            <a:r>
              <a:rPr lang="en-US" dirty="0" err="1"/>
              <a:t>Townmap</a:t>
            </a:r>
            <a:r>
              <a:rPr lang="en-US" dirty="0"/>
              <a:t> and blocks available</a:t>
            </a:r>
          </a:p>
        </p:txBody>
      </p:sp>
      <p:pic>
        <p:nvPicPr>
          <p:cNvPr id="5" name="Content Placeholder 4">
            <a:extLst>
              <a:ext uri="{FF2B5EF4-FFF2-40B4-BE49-F238E27FC236}">
                <a16:creationId xmlns:a16="http://schemas.microsoft.com/office/drawing/2014/main" id="{B69C8CD5-8956-43A8-9696-304C5D59778A}"/>
              </a:ext>
            </a:extLst>
          </p:cNvPr>
          <p:cNvPicPr>
            <a:picLocks noGrp="1" noChangeAspect="1"/>
          </p:cNvPicPr>
          <p:nvPr>
            <p:ph idx="1"/>
          </p:nvPr>
        </p:nvPicPr>
        <p:blipFill>
          <a:blip r:embed="rId2"/>
          <a:stretch>
            <a:fillRect/>
          </a:stretch>
        </p:blipFill>
        <p:spPr>
          <a:xfrm>
            <a:off x="2194519" y="1859492"/>
            <a:ext cx="7190080" cy="4490508"/>
          </a:xfrm>
        </p:spPr>
      </p:pic>
      <p:sp>
        <p:nvSpPr>
          <p:cNvPr id="6" name="TextBox 5">
            <a:extLst>
              <a:ext uri="{FF2B5EF4-FFF2-40B4-BE49-F238E27FC236}">
                <a16:creationId xmlns:a16="http://schemas.microsoft.com/office/drawing/2014/main" id="{68D0FA12-459B-438C-8E90-517C9F1A1B3F}"/>
              </a:ext>
            </a:extLst>
          </p:cNvPr>
          <p:cNvSpPr txBox="1"/>
          <p:nvPr/>
        </p:nvSpPr>
        <p:spPr>
          <a:xfrm>
            <a:off x="3168553" y="6419372"/>
            <a:ext cx="5242012" cy="276999"/>
          </a:xfrm>
          <a:prstGeom prst="rect">
            <a:avLst/>
          </a:prstGeom>
          <a:noFill/>
        </p:spPr>
        <p:txBody>
          <a:bodyPr wrap="none" rtlCol="0">
            <a:spAutoFit/>
          </a:bodyPr>
          <a:lstStyle/>
          <a:p>
            <a:r>
              <a:rPr lang="en-US" sz="1200" dirty="0"/>
              <a:t>Plot 14 : Interactive plot select </a:t>
            </a:r>
            <a:r>
              <a:rPr lang="en-US" sz="1200" dirty="0" err="1"/>
              <a:t>dist</a:t>
            </a:r>
            <a:r>
              <a:rPr lang="en-US" sz="1200" dirty="0"/>
              <a:t>, town and displays </a:t>
            </a:r>
            <a:r>
              <a:rPr lang="en-US" sz="1200" dirty="0" err="1"/>
              <a:t>blks</a:t>
            </a:r>
            <a:r>
              <a:rPr lang="en-US" sz="1200" dirty="0"/>
              <a:t> available and </a:t>
            </a:r>
            <a:r>
              <a:rPr lang="en-US" sz="1200" dirty="0" err="1"/>
              <a:t>townmap</a:t>
            </a:r>
            <a:endParaRPr lang="en-US" sz="1200" dirty="0"/>
          </a:p>
        </p:txBody>
      </p:sp>
      <p:sp>
        <p:nvSpPr>
          <p:cNvPr id="7" name="TextBox 6">
            <a:extLst>
              <a:ext uri="{FF2B5EF4-FFF2-40B4-BE49-F238E27FC236}">
                <a16:creationId xmlns:a16="http://schemas.microsoft.com/office/drawing/2014/main" id="{59FE068B-D09A-4D36-94AE-A6188DE1DD43}"/>
              </a:ext>
            </a:extLst>
          </p:cNvPr>
          <p:cNvSpPr txBox="1"/>
          <p:nvPr/>
        </p:nvSpPr>
        <p:spPr>
          <a:xfrm>
            <a:off x="9384599" y="2741988"/>
            <a:ext cx="2726267" cy="3416320"/>
          </a:xfrm>
          <a:prstGeom prst="rect">
            <a:avLst/>
          </a:prstGeom>
          <a:noFill/>
        </p:spPr>
        <p:txBody>
          <a:bodyPr wrap="square" rtlCol="0">
            <a:spAutoFit/>
          </a:bodyPr>
          <a:lstStyle/>
          <a:p>
            <a:r>
              <a:rPr lang="en-US" dirty="0"/>
              <a:t>Note :  The initial pop up map after clicking distance was a default map. Proceed after that by selecting the towns you are interested to see.</a:t>
            </a:r>
          </a:p>
          <a:p>
            <a:endParaRPr lang="en-US" dirty="0"/>
          </a:p>
          <a:p>
            <a:r>
              <a:rPr lang="en-US" dirty="0"/>
              <a:t>Output : </a:t>
            </a:r>
          </a:p>
          <a:p>
            <a:pPr marL="342900" indent="-342900">
              <a:buFont typeface="+mj-lt"/>
              <a:buAutoNum type="arabicPeriod"/>
            </a:pPr>
            <a:r>
              <a:rPr lang="en-US" dirty="0" err="1"/>
              <a:t>Blks</a:t>
            </a:r>
            <a:r>
              <a:rPr lang="en-US" dirty="0"/>
              <a:t> that meets </a:t>
            </a:r>
          </a:p>
          <a:p>
            <a:r>
              <a:rPr lang="en-US" dirty="0"/>
              <a:t>      the criteria</a:t>
            </a:r>
          </a:p>
          <a:p>
            <a:r>
              <a:rPr lang="en-US" dirty="0"/>
              <a:t>2.    </a:t>
            </a:r>
            <a:r>
              <a:rPr lang="en-US" dirty="0" err="1"/>
              <a:t>TownMap</a:t>
            </a:r>
            <a:endParaRPr lang="en-US" dirty="0"/>
          </a:p>
          <a:p>
            <a:endParaRPr lang="en-US" dirty="0"/>
          </a:p>
        </p:txBody>
      </p:sp>
    </p:spTree>
    <p:extLst>
      <p:ext uri="{BB962C8B-B14F-4D97-AF65-F5344CB8AC3E}">
        <p14:creationId xmlns:p14="http://schemas.microsoft.com/office/powerpoint/2010/main" val="3603106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008E4-DDEE-4522-B116-E5C217AC535D}"/>
              </a:ext>
            </a:extLst>
          </p:cNvPr>
          <p:cNvSpPr>
            <a:spLocks noGrp="1"/>
          </p:cNvSpPr>
          <p:nvPr>
            <p:ph type="title"/>
          </p:nvPr>
        </p:nvSpPr>
        <p:spPr/>
        <p:txBody>
          <a:bodyPr/>
          <a:lstStyle/>
          <a:p>
            <a:r>
              <a:rPr lang="en-US" dirty="0"/>
              <a:t>Interactive: </a:t>
            </a:r>
            <a:r>
              <a:rPr lang="en-US" dirty="0" err="1"/>
              <a:t>DisTance</a:t>
            </a:r>
            <a:r>
              <a:rPr lang="en-US" dirty="0"/>
              <a:t> from MRT VS Blk By Selecting towns (4 room and 5-rooms)</a:t>
            </a:r>
          </a:p>
        </p:txBody>
      </p:sp>
      <p:pic>
        <p:nvPicPr>
          <p:cNvPr id="5" name="Content Placeholder 4">
            <a:extLst>
              <a:ext uri="{FF2B5EF4-FFF2-40B4-BE49-F238E27FC236}">
                <a16:creationId xmlns:a16="http://schemas.microsoft.com/office/drawing/2014/main" id="{83F5239C-FE54-4E46-A5A5-1FB419377CAC}"/>
              </a:ext>
            </a:extLst>
          </p:cNvPr>
          <p:cNvPicPr>
            <a:picLocks noGrp="1" noChangeAspect="1"/>
          </p:cNvPicPr>
          <p:nvPr>
            <p:ph idx="1"/>
          </p:nvPr>
        </p:nvPicPr>
        <p:blipFill>
          <a:blip r:embed="rId2"/>
          <a:stretch>
            <a:fillRect/>
          </a:stretch>
        </p:blipFill>
        <p:spPr>
          <a:xfrm>
            <a:off x="0" y="1825625"/>
            <a:ext cx="7666970" cy="5032375"/>
          </a:xfrm>
        </p:spPr>
      </p:pic>
      <p:sp>
        <p:nvSpPr>
          <p:cNvPr id="7" name="TextBox 6">
            <a:extLst>
              <a:ext uri="{FF2B5EF4-FFF2-40B4-BE49-F238E27FC236}">
                <a16:creationId xmlns:a16="http://schemas.microsoft.com/office/drawing/2014/main" id="{2F874EB5-539C-4BC3-946C-32CDA8DCB918}"/>
              </a:ext>
            </a:extLst>
          </p:cNvPr>
          <p:cNvSpPr txBox="1"/>
          <p:nvPr/>
        </p:nvSpPr>
        <p:spPr>
          <a:xfrm>
            <a:off x="7407475" y="2658534"/>
            <a:ext cx="4456669" cy="2585323"/>
          </a:xfrm>
          <a:prstGeom prst="rect">
            <a:avLst/>
          </a:prstGeom>
          <a:noFill/>
        </p:spPr>
        <p:txBody>
          <a:bodyPr wrap="none" rtlCol="0">
            <a:spAutoFit/>
          </a:bodyPr>
          <a:lstStyle/>
          <a:p>
            <a:pPr marL="285750" indent="-285750">
              <a:buFont typeface="Arial" panose="020B0604020202020204" pitchFamily="34" charset="0"/>
              <a:buChar char="•"/>
            </a:pPr>
            <a:r>
              <a:rPr lang="en-US" dirty="0"/>
              <a:t>Knowing the nearest distance to </a:t>
            </a:r>
          </a:p>
          <a:p>
            <a:r>
              <a:rPr lang="en-US" dirty="0"/>
              <a:t>     MRT is not enough. </a:t>
            </a:r>
          </a:p>
          <a:p>
            <a:endParaRPr lang="en-US" dirty="0"/>
          </a:p>
          <a:p>
            <a:pPr marL="285750" indent="-285750">
              <a:buFont typeface="Arial" panose="020B0604020202020204" pitchFamily="34" charset="0"/>
              <a:buChar char="•"/>
            </a:pPr>
            <a:r>
              <a:rPr lang="en-US" dirty="0"/>
              <a:t>For one who likes to plan their itinerary,</a:t>
            </a:r>
          </a:p>
          <a:p>
            <a:r>
              <a:rPr lang="en-US" dirty="0"/>
              <a:t>     knowing exactly WHICH MRT is </a:t>
            </a:r>
          </a:p>
          <a:p>
            <a:r>
              <a:rPr lang="en-US" dirty="0"/>
              <a:t>     very important</a:t>
            </a:r>
          </a:p>
          <a:p>
            <a:endParaRPr lang="en-US" dirty="0"/>
          </a:p>
          <a:p>
            <a:pPr marL="285750" indent="-285750">
              <a:buFont typeface="Arial" panose="020B0604020202020204" pitchFamily="34" charset="0"/>
              <a:buChar char="•"/>
            </a:pPr>
            <a:r>
              <a:rPr lang="en-US" dirty="0"/>
              <a:t>Helps the couple to plan situations such as</a:t>
            </a:r>
          </a:p>
          <a:p>
            <a:r>
              <a:rPr lang="en-US" dirty="0"/>
              <a:t>     trip time to parents homes and work, </a:t>
            </a:r>
            <a:r>
              <a:rPr lang="en-US" dirty="0" err="1"/>
              <a:t>etc</a:t>
            </a:r>
            <a:endParaRPr lang="en-US" dirty="0"/>
          </a:p>
        </p:txBody>
      </p:sp>
      <p:sp>
        <p:nvSpPr>
          <p:cNvPr id="8" name="TextBox 7">
            <a:extLst>
              <a:ext uri="{FF2B5EF4-FFF2-40B4-BE49-F238E27FC236}">
                <a16:creationId xmlns:a16="http://schemas.microsoft.com/office/drawing/2014/main" id="{D50BAA86-D775-46D9-A8BB-495EFFF15911}"/>
              </a:ext>
            </a:extLst>
          </p:cNvPr>
          <p:cNvSpPr txBox="1"/>
          <p:nvPr/>
        </p:nvSpPr>
        <p:spPr>
          <a:xfrm>
            <a:off x="6766886" y="6518558"/>
            <a:ext cx="5505674" cy="276999"/>
          </a:xfrm>
          <a:prstGeom prst="rect">
            <a:avLst/>
          </a:prstGeom>
          <a:noFill/>
        </p:spPr>
        <p:txBody>
          <a:bodyPr wrap="none" rtlCol="0">
            <a:spAutoFit/>
          </a:bodyPr>
          <a:lstStyle/>
          <a:p>
            <a:r>
              <a:rPr lang="en-US" sz="1200" dirty="0"/>
              <a:t>Plot 15 : Interactive plot select town , get Distance vs Blk and its resp MRT stations</a:t>
            </a:r>
          </a:p>
        </p:txBody>
      </p:sp>
    </p:spTree>
    <p:extLst>
      <p:ext uri="{BB962C8B-B14F-4D97-AF65-F5344CB8AC3E}">
        <p14:creationId xmlns:p14="http://schemas.microsoft.com/office/powerpoint/2010/main" val="4754810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77799-C423-4FBB-A2B8-637CE9A6AE10}"/>
              </a:ext>
            </a:extLst>
          </p:cNvPr>
          <p:cNvSpPr>
            <a:spLocks noGrp="1"/>
          </p:cNvSpPr>
          <p:nvPr>
            <p:ph type="title"/>
          </p:nvPr>
        </p:nvSpPr>
        <p:spPr/>
        <p:txBody>
          <a:bodyPr/>
          <a:lstStyle/>
          <a:p>
            <a:r>
              <a:rPr lang="en-US" dirty="0"/>
              <a:t>Other considerations beyond just Nov18 SBF : </a:t>
            </a:r>
            <a:r>
              <a:rPr lang="en-US" dirty="0" err="1"/>
              <a:t>ReSale</a:t>
            </a:r>
            <a:r>
              <a:rPr lang="en-US" dirty="0"/>
              <a:t> flats</a:t>
            </a:r>
          </a:p>
        </p:txBody>
      </p:sp>
      <p:sp>
        <p:nvSpPr>
          <p:cNvPr id="4" name="Content Placeholder 3">
            <a:extLst>
              <a:ext uri="{FF2B5EF4-FFF2-40B4-BE49-F238E27FC236}">
                <a16:creationId xmlns:a16="http://schemas.microsoft.com/office/drawing/2014/main" id="{38238ED5-73C9-498F-903E-6AED3583CFB7}"/>
              </a:ext>
            </a:extLst>
          </p:cNvPr>
          <p:cNvSpPr>
            <a:spLocks noGrp="1"/>
          </p:cNvSpPr>
          <p:nvPr>
            <p:ph idx="1"/>
          </p:nvPr>
        </p:nvSpPr>
        <p:spPr/>
        <p:txBody>
          <a:bodyPr/>
          <a:lstStyle/>
          <a:p>
            <a:r>
              <a:rPr lang="en-US" dirty="0"/>
              <a:t>Suppose the couple may want the houses very urgently but did not manage to get a good ballot number.</a:t>
            </a:r>
          </a:p>
          <a:p>
            <a:r>
              <a:rPr lang="en-US" dirty="0"/>
              <a:t>But they have time limitations due to urgency to get married</a:t>
            </a:r>
          </a:p>
          <a:p>
            <a:r>
              <a:rPr lang="en-US" dirty="0"/>
              <a:t>They can consider resale flats as an alternative.</a:t>
            </a:r>
          </a:p>
          <a:p>
            <a:r>
              <a:rPr lang="en-US" dirty="0"/>
              <a:t>Let’s consider Q3 2018 Resale flat Median data , since Q3 is the closest data part of the data source it can get to Nov 2018. ( We extract Q3 2018 out of the whole data set which starts from Q2 2007)</a:t>
            </a:r>
          </a:p>
        </p:txBody>
      </p:sp>
    </p:spTree>
    <p:extLst>
      <p:ext uri="{BB962C8B-B14F-4D97-AF65-F5344CB8AC3E}">
        <p14:creationId xmlns:p14="http://schemas.microsoft.com/office/powerpoint/2010/main" val="32699244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26963-A5AB-429A-B31F-CC6B7FBAD03C}"/>
              </a:ext>
            </a:extLst>
          </p:cNvPr>
          <p:cNvSpPr>
            <a:spLocks noGrp="1"/>
          </p:cNvSpPr>
          <p:nvPr>
            <p:ph type="title"/>
          </p:nvPr>
        </p:nvSpPr>
        <p:spPr/>
        <p:txBody>
          <a:bodyPr/>
          <a:lstStyle/>
          <a:p>
            <a:r>
              <a:rPr lang="en-US" dirty="0"/>
              <a:t>Resale Q3 Median vs boxplot of SBF Nov 18 for 4-Room flat</a:t>
            </a:r>
          </a:p>
        </p:txBody>
      </p:sp>
      <p:pic>
        <p:nvPicPr>
          <p:cNvPr id="4" name="Picture 2">
            <a:extLst>
              <a:ext uri="{FF2B5EF4-FFF2-40B4-BE49-F238E27FC236}">
                <a16:creationId xmlns:a16="http://schemas.microsoft.com/office/drawing/2014/main" id="{6B9561E7-B2D5-43CE-B935-0258D7F322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828" y="1828800"/>
            <a:ext cx="6140571" cy="50292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5470A866-E4CB-41D0-A3A6-A5567B70DDDE}"/>
              </a:ext>
            </a:extLst>
          </p:cNvPr>
          <p:cNvSpPr txBox="1"/>
          <p:nvPr/>
        </p:nvSpPr>
        <p:spPr>
          <a:xfrm>
            <a:off x="6891867" y="2192867"/>
            <a:ext cx="5395772" cy="3139321"/>
          </a:xfrm>
          <a:prstGeom prst="rect">
            <a:avLst/>
          </a:prstGeom>
          <a:noFill/>
        </p:spPr>
        <p:txBody>
          <a:bodyPr wrap="none" rtlCol="0">
            <a:spAutoFit/>
          </a:bodyPr>
          <a:lstStyle/>
          <a:p>
            <a:pPr marL="285750" indent="-285750">
              <a:buFont typeface="Arial" panose="020B0604020202020204" pitchFamily="34" charset="0"/>
              <a:buChar char="•"/>
            </a:pPr>
            <a:r>
              <a:rPr lang="en-US" dirty="0"/>
              <a:t>Blue line represents the median for Q3 2018 median</a:t>
            </a:r>
          </a:p>
          <a:p>
            <a:r>
              <a:rPr lang="en-US" dirty="0"/>
              <a:t>     resale </a:t>
            </a:r>
            <a:r>
              <a:rPr lang="en-US"/>
              <a:t>flat prices</a:t>
            </a:r>
          </a:p>
          <a:p>
            <a:endParaRPr lang="en-US" dirty="0"/>
          </a:p>
          <a:p>
            <a:pPr marL="285750" indent="-285750">
              <a:buFont typeface="Arial" panose="020B0604020202020204" pitchFamily="34" charset="0"/>
              <a:buChar char="•"/>
            </a:pPr>
            <a:r>
              <a:rPr lang="en-US" dirty="0"/>
              <a:t>By logic, usually resale prices are higher than the </a:t>
            </a:r>
          </a:p>
          <a:p>
            <a:r>
              <a:rPr lang="en-US" dirty="0"/>
              <a:t>     median of SBF.</a:t>
            </a:r>
          </a:p>
          <a:p>
            <a:endParaRPr lang="en-US" dirty="0"/>
          </a:p>
          <a:p>
            <a:pPr marL="285750" indent="-285750">
              <a:buFont typeface="Arial" panose="020B0604020202020204" pitchFamily="34" charset="0"/>
              <a:buChar char="•"/>
            </a:pPr>
            <a:r>
              <a:rPr lang="en-US" dirty="0"/>
              <a:t>Those that resale median lower than median of SBF:</a:t>
            </a:r>
          </a:p>
          <a:p>
            <a:r>
              <a:rPr lang="en-US" dirty="0"/>
              <a:t>     Ang Mo Kio, Bedok, </a:t>
            </a:r>
            <a:r>
              <a:rPr lang="en-US" dirty="0" err="1"/>
              <a:t>Geylang</a:t>
            </a:r>
            <a:r>
              <a:rPr lang="en-US" dirty="0"/>
              <a:t>, Kallang/Whampoa.</a:t>
            </a:r>
          </a:p>
          <a:p>
            <a:endParaRPr lang="en-US" dirty="0"/>
          </a:p>
          <a:p>
            <a:pPr marL="285750" indent="-285750">
              <a:buFont typeface="Arial" panose="020B0604020202020204" pitchFamily="34" charset="0"/>
              <a:buChar char="•"/>
            </a:pPr>
            <a:r>
              <a:rPr lang="en-US" dirty="0"/>
              <a:t>Need to further investigate why these places resale</a:t>
            </a:r>
          </a:p>
          <a:p>
            <a:r>
              <a:rPr lang="en-US" dirty="0"/>
              <a:t>     is cheaper. Is it possibly a better deal?</a:t>
            </a:r>
          </a:p>
        </p:txBody>
      </p:sp>
      <p:sp>
        <p:nvSpPr>
          <p:cNvPr id="6" name="TextBox 5">
            <a:extLst>
              <a:ext uri="{FF2B5EF4-FFF2-40B4-BE49-F238E27FC236}">
                <a16:creationId xmlns:a16="http://schemas.microsoft.com/office/drawing/2014/main" id="{8D380A2B-EF30-456D-821A-9AD7C985E035}"/>
              </a:ext>
            </a:extLst>
          </p:cNvPr>
          <p:cNvSpPr txBox="1"/>
          <p:nvPr/>
        </p:nvSpPr>
        <p:spPr>
          <a:xfrm>
            <a:off x="3168553" y="6476224"/>
            <a:ext cx="3500574" cy="276999"/>
          </a:xfrm>
          <a:prstGeom prst="rect">
            <a:avLst/>
          </a:prstGeom>
          <a:noFill/>
        </p:spPr>
        <p:txBody>
          <a:bodyPr wrap="none" rtlCol="0">
            <a:spAutoFit/>
          </a:bodyPr>
          <a:lstStyle/>
          <a:p>
            <a:r>
              <a:rPr lang="en-US" sz="1200" dirty="0"/>
              <a:t>Plot 16a : Q3 median resale vs SBF Nov 2018 median</a:t>
            </a:r>
          </a:p>
        </p:txBody>
      </p:sp>
    </p:spTree>
    <p:extLst>
      <p:ext uri="{BB962C8B-B14F-4D97-AF65-F5344CB8AC3E}">
        <p14:creationId xmlns:p14="http://schemas.microsoft.com/office/powerpoint/2010/main" val="14518747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2BF06-6A81-4EBA-9EAE-1B2B283E4017}"/>
              </a:ext>
            </a:extLst>
          </p:cNvPr>
          <p:cNvSpPr>
            <a:spLocks noGrp="1"/>
          </p:cNvSpPr>
          <p:nvPr>
            <p:ph type="title"/>
          </p:nvPr>
        </p:nvSpPr>
        <p:spPr/>
        <p:txBody>
          <a:bodyPr/>
          <a:lstStyle/>
          <a:p>
            <a:r>
              <a:rPr lang="en-US" dirty="0"/>
              <a:t>Resale Q3 Median vs boxplot of SBF Nov 18 for 5-Room flat</a:t>
            </a:r>
          </a:p>
        </p:txBody>
      </p:sp>
      <p:pic>
        <p:nvPicPr>
          <p:cNvPr id="28674" name="Picture 2">
            <a:extLst>
              <a:ext uri="{FF2B5EF4-FFF2-40B4-BE49-F238E27FC236}">
                <a16:creationId xmlns:a16="http://schemas.microsoft.com/office/drawing/2014/main" id="{583B738B-85A5-46B6-85C1-759C6A928A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530" y="1829378"/>
            <a:ext cx="6442603" cy="50904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14055B8-1CAB-4E8D-ABAC-F4E6261E4CC7}"/>
              </a:ext>
            </a:extLst>
          </p:cNvPr>
          <p:cNvSpPr txBox="1"/>
          <p:nvPr/>
        </p:nvSpPr>
        <p:spPr>
          <a:xfrm>
            <a:off x="6891867" y="2192867"/>
            <a:ext cx="5245090" cy="1200329"/>
          </a:xfrm>
          <a:prstGeom prst="rect">
            <a:avLst/>
          </a:prstGeom>
          <a:noFill/>
        </p:spPr>
        <p:txBody>
          <a:bodyPr wrap="none" rtlCol="0">
            <a:spAutoFit/>
          </a:bodyPr>
          <a:lstStyle/>
          <a:p>
            <a:pPr marL="285750" indent="-285750">
              <a:buFont typeface="Arial" panose="020B0604020202020204" pitchFamily="34" charset="0"/>
              <a:buChar char="•"/>
            </a:pPr>
            <a:r>
              <a:rPr lang="en-US" dirty="0"/>
              <a:t>Analysis same as for 4-Rm flats.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5-Room flats has no anomaly (where resale median</a:t>
            </a:r>
          </a:p>
          <a:p>
            <a:r>
              <a:rPr lang="en-US" dirty="0"/>
              <a:t>     is lower than median of SBF 2018)</a:t>
            </a:r>
          </a:p>
        </p:txBody>
      </p:sp>
      <p:sp>
        <p:nvSpPr>
          <p:cNvPr id="6" name="TextBox 5">
            <a:extLst>
              <a:ext uri="{FF2B5EF4-FFF2-40B4-BE49-F238E27FC236}">
                <a16:creationId xmlns:a16="http://schemas.microsoft.com/office/drawing/2014/main" id="{6FA939A5-3BBB-497C-8D27-2401C4F7B7F1}"/>
              </a:ext>
            </a:extLst>
          </p:cNvPr>
          <p:cNvSpPr txBox="1"/>
          <p:nvPr/>
        </p:nvSpPr>
        <p:spPr>
          <a:xfrm>
            <a:off x="3168553" y="6476224"/>
            <a:ext cx="3500574" cy="276999"/>
          </a:xfrm>
          <a:prstGeom prst="rect">
            <a:avLst/>
          </a:prstGeom>
          <a:noFill/>
        </p:spPr>
        <p:txBody>
          <a:bodyPr wrap="none" rtlCol="0">
            <a:spAutoFit/>
          </a:bodyPr>
          <a:lstStyle/>
          <a:p>
            <a:r>
              <a:rPr lang="en-US" sz="1200" dirty="0"/>
              <a:t>Plot 16b : Q3 median resale vs SBF Nov 2018 median</a:t>
            </a:r>
          </a:p>
        </p:txBody>
      </p:sp>
    </p:spTree>
    <p:extLst>
      <p:ext uri="{BB962C8B-B14F-4D97-AF65-F5344CB8AC3E}">
        <p14:creationId xmlns:p14="http://schemas.microsoft.com/office/powerpoint/2010/main" val="11693185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B086C-0A68-4F15-B6CB-64670E2006D5}"/>
              </a:ext>
            </a:extLst>
          </p:cNvPr>
          <p:cNvSpPr>
            <a:spLocks noGrp="1"/>
          </p:cNvSpPr>
          <p:nvPr>
            <p:ph type="title"/>
          </p:nvPr>
        </p:nvSpPr>
        <p:spPr/>
        <p:txBody>
          <a:bodyPr/>
          <a:lstStyle/>
          <a:p>
            <a:r>
              <a:rPr lang="en-US" dirty="0"/>
              <a:t>Further Analysis into why the resale median is lower than some of the </a:t>
            </a:r>
            <a:r>
              <a:rPr lang="en-US" dirty="0" err="1"/>
              <a:t>sbf</a:t>
            </a:r>
            <a:r>
              <a:rPr lang="en-US" dirty="0"/>
              <a:t> median</a:t>
            </a:r>
          </a:p>
        </p:txBody>
      </p:sp>
      <p:sp>
        <p:nvSpPr>
          <p:cNvPr id="4" name="TextBox 3">
            <a:extLst>
              <a:ext uri="{FF2B5EF4-FFF2-40B4-BE49-F238E27FC236}">
                <a16:creationId xmlns:a16="http://schemas.microsoft.com/office/drawing/2014/main" id="{6D6C4104-C64B-42B4-9A2A-07378C49E9C3}"/>
              </a:ext>
            </a:extLst>
          </p:cNvPr>
          <p:cNvSpPr txBox="1"/>
          <p:nvPr/>
        </p:nvSpPr>
        <p:spPr>
          <a:xfrm>
            <a:off x="6925734" y="2048933"/>
            <a:ext cx="5345631" cy="3970318"/>
          </a:xfrm>
          <a:prstGeom prst="rect">
            <a:avLst/>
          </a:prstGeom>
          <a:noFill/>
        </p:spPr>
        <p:txBody>
          <a:bodyPr wrap="none" rtlCol="0">
            <a:spAutoFit/>
          </a:bodyPr>
          <a:lstStyle/>
          <a:p>
            <a:pPr marL="285750" indent="-285750">
              <a:buFont typeface="Arial" panose="020B0604020202020204" pitchFamily="34" charset="0"/>
              <a:buChar char="•"/>
            </a:pPr>
            <a:r>
              <a:rPr lang="en-US" dirty="0"/>
              <a:t>First intuition is that the resale flats</a:t>
            </a:r>
          </a:p>
          <a:p>
            <a:r>
              <a:rPr lang="en-US" dirty="0"/>
              <a:t>     might have been old for the 4 towns</a:t>
            </a:r>
          </a:p>
          <a:p>
            <a:r>
              <a:rPr lang="en-US" dirty="0"/>
              <a:t>     that’s why their median resale is lower than </a:t>
            </a:r>
          </a:p>
          <a:p>
            <a:r>
              <a:rPr lang="en-US" dirty="0"/>
              <a:t>     SBF resale</a:t>
            </a:r>
          </a:p>
          <a:p>
            <a:endParaRPr lang="en-US" dirty="0"/>
          </a:p>
          <a:p>
            <a:pPr marL="285750" indent="-285750">
              <a:buFont typeface="Arial" panose="020B0604020202020204" pitchFamily="34" charset="0"/>
              <a:buChar char="•"/>
            </a:pPr>
            <a:r>
              <a:rPr lang="en-US" dirty="0"/>
              <a:t>We set threshold of  “older” units as </a:t>
            </a:r>
          </a:p>
          <a:p>
            <a:r>
              <a:rPr lang="en-US" dirty="0"/>
              <a:t>     before Dec 2017</a:t>
            </a:r>
          </a:p>
          <a:p>
            <a:endParaRPr lang="en-US" dirty="0"/>
          </a:p>
          <a:p>
            <a:pPr marL="285750" indent="-285750">
              <a:buFont typeface="Arial" panose="020B0604020202020204" pitchFamily="34" charset="0"/>
              <a:buChar char="•"/>
            </a:pPr>
            <a:r>
              <a:rPr lang="en-US" dirty="0"/>
              <a:t>We set threshold for proportion of 50%</a:t>
            </a:r>
          </a:p>
          <a:p>
            <a:r>
              <a:rPr lang="en-US" dirty="0"/>
              <a:t>     to distinguish the town as having majority</a:t>
            </a:r>
          </a:p>
          <a:p>
            <a:r>
              <a:rPr lang="en-US" dirty="0"/>
              <a:t>     old flats.</a:t>
            </a:r>
          </a:p>
          <a:p>
            <a:endParaRPr lang="en-US" dirty="0"/>
          </a:p>
          <a:p>
            <a:pPr marL="285750" indent="-285750">
              <a:buFont typeface="Arial" panose="020B0604020202020204" pitchFamily="34" charset="0"/>
              <a:buChar char="•"/>
            </a:pPr>
            <a:r>
              <a:rPr lang="en-US" dirty="0"/>
              <a:t>Since ALL these 4 towns have majority new flats,</a:t>
            </a:r>
          </a:p>
          <a:p>
            <a:r>
              <a:rPr lang="en-US" dirty="0"/>
              <a:t>    age of the flats is not a reason for resale to be lower.</a:t>
            </a:r>
          </a:p>
        </p:txBody>
      </p:sp>
      <p:pic>
        <p:nvPicPr>
          <p:cNvPr id="30722" name="Picture 2">
            <a:extLst>
              <a:ext uri="{FF2B5EF4-FFF2-40B4-BE49-F238E27FC236}">
                <a16:creationId xmlns:a16="http://schemas.microsoft.com/office/drawing/2014/main" id="{0AF594CB-2F8A-47EB-8795-68D0E28EEA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5251" y="2048933"/>
            <a:ext cx="5194300" cy="460626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6FFEFD0-2D12-4E6B-A72A-594AD6E05F52}"/>
              </a:ext>
            </a:extLst>
          </p:cNvPr>
          <p:cNvSpPr txBox="1"/>
          <p:nvPr/>
        </p:nvSpPr>
        <p:spPr>
          <a:xfrm>
            <a:off x="1699981" y="6516699"/>
            <a:ext cx="5042662" cy="276999"/>
          </a:xfrm>
          <a:prstGeom prst="rect">
            <a:avLst/>
          </a:prstGeom>
          <a:noFill/>
        </p:spPr>
        <p:txBody>
          <a:bodyPr wrap="none" rtlCol="0">
            <a:spAutoFit/>
          </a:bodyPr>
          <a:lstStyle/>
          <a:p>
            <a:r>
              <a:rPr lang="en-US" sz="1200" dirty="0"/>
              <a:t>Plot 17a : Proportion of towns with flats considered “old” with threshold 50%</a:t>
            </a:r>
          </a:p>
        </p:txBody>
      </p:sp>
    </p:spTree>
    <p:extLst>
      <p:ext uri="{BB962C8B-B14F-4D97-AF65-F5344CB8AC3E}">
        <p14:creationId xmlns:p14="http://schemas.microsoft.com/office/powerpoint/2010/main" val="16277727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365AF-6BCB-4489-9F89-2003F89E2813}"/>
              </a:ext>
            </a:extLst>
          </p:cNvPr>
          <p:cNvSpPr>
            <a:spLocks noGrp="1"/>
          </p:cNvSpPr>
          <p:nvPr>
            <p:ph type="title"/>
          </p:nvPr>
        </p:nvSpPr>
        <p:spPr/>
        <p:txBody>
          <a:bodyPr/>
          <a:lstStyle/>
          <a:p>
            <a:r>
              <a:rPr lang="en-US" dirty="0"/>
              <a:t>Further Analysis into why the resale median is lower than some of the </a:t>
            </a:r>
            <a:r>
              <a:rPr lang="en-US" dirty="0" err="1"/>
              <a:t>sbf</a:t>
            </a:r>
            <a:r>
              <a:rPr lang="en-US" dirty="0"/>
              <a:t> median (cont’d)</a:t>
            </a:r>
          </a:p>
        </p:txBody>
      </p:sp>
      <p:pic>
        <p:nvPicPr>
          <p:cNvPr id="31746" name="Picture 2">
            <a:extLst>
              <a:ext uri="{FF2B5EF4-FFF2-40B4-BE49-F238E27FC236}">
                <a16:creationId xmlns:a16="http://schemas.microsoft.com/office/drawing/2014/main" id="{8B6C8473-9257-46F3-B91D-9CBA42B01A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788" y="1910292"/>
            <a:ext cx="3345365" cy="2390775"/>
          </a:xfrm>
          <a:prstGeom prst="rect">
            <a:avLst/>
          </a:prstGeom>
          <a:noFill/>
          <a:extLst>
            <a:ext uri="{909E8E84-426E-40DD-AFC4-6F175D3DCCD1}">
              <a14:hiddenFill xmlns:a14="http://schemas.microsoft.com/office/drawing/2010/main">
                <a:solidFill>
                  <a:srgbClr val="FFFFFF"/>
                </a:solidFill>
              </a14:hiddenFill>
            </a:ext>
          </a:extLst>
        </p:spPr>
      </p:pic>
      <p:pic>
        <p:nvPicPr>
          <p:cNvPr id="31748" name="Picture 4">
            <a:extLst>
              <a:ext uri="{FF2B5EF4-FFF2-40B4-BE49-F238E27FC236}">
                <a16:creationId xmlns:a16="http://schemas.microsoft.com/office/drawing/2014/main" id="{8EDBD51B-1B24-4906-8497-A008C687C0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12115" y="1847850"/>
            <a:ext cx="3353318" cy="2453217"/>
          </a:xfrm>
          <a:prstGeom prst="rect">
            <a:avLst/>
          </a:prstGeom>
          <a:noFill/>
          <a:extLst>
            <a:ext uri="{909E8E84-426E-40DD-AFC4-6F175D3DCCD1}">
              <a14:hiddenFill xmlns:a14="http://schemas.microsoft.com/office/drawing/2010/main">
                <a:solidFill>
                  <a:srgbClr val="FFFFFF"/>
                </a:solidFill>
              </a14:hiddenFill>
            </a:ext>
          </a:extLst>
        </p:spPr>
      </p:pic>
      <p:pic>
        <p:nvPicPr>
          <p:cNvPr id="31750" name="Picture 6">
            <a:extLst>
              <a:ext uri="{FF2B5EF4-FFF2-40B4-BE49-F238E27FC236}">
                <a16:creationId xmlns:a16="http://schemas.microsoft.com/office/drawing/2014/main" id="{F14EE0EB-3209-474F-B859-BBC239C9F2B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8789" y="4301067"/>
            <a:ext cx="3353318" cy="2408843"/>
          </a:xfrm>
          <a:prstGeom prst="rect">
            <a:avLst/>
          </a:prstGeom>
          <a:noFill/>
          <a:extLst>
            <a:ext uri="{909E8E84-426E-40DD-AFC4-6F175D3DCCD1}">
              <a14:hiddenFill xmlns:a14="http://schemas.microsoft.com/office/drawing/2010/main">
                <a:solidFill>
                  <a:srgbClr val="FFFFFF"/>
                </a:solidFill>
              </a14:hiddenFill>
            </a:ext>
          </a:extLst>
        </p:spPr>
      </p:pic>
      <p:pic>
        <p:nvPicPr>
          <p:cNvPr id="31752" name="Picture 8">
            <a:extLst>
              <a:ext uri="{FF2B5EF4-FFF2-40B4-BE49-F238E27FC236}">
                <a16:creationId xmlns:a16="http://schemas.microsoft.com/office/drawing/2014/main" id="{1E1B5FED-EDAA-4B7F-91EE-D897C3B8BC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2116" y="4301067"/>
            <a:ext cx="3561280" cy="242062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E803AAC-65D2-4385-8BDD-5412328A447B}"/>
              </a:ext>
            </a:extLst>
          </p:cNvPr>
          <p:cNvSpPr txBox="1"/>
          <p:nvPr/>
        </p:nvSpPr>
        <p:spPr>
          <a:xfrm>
            <a:off x="7286298" y="2006600"/>
            <a:ext cx="4905702" cy="3693319"/>
          </a:xfrm>
          <a:prstGeom prst="rect">
            <a:avLst/>
          </a:prstGeom>
          <a:noFill/>
        </p:spPr>
        <p:txBody>
          <a:bodyPr wrap="none" rtlCol="0">
            <a:spAutoFit/>
          </a:bodyPr>
          <a:lstStyle/>
          <a:p>
            <a:pPr marL="285750" indent="-285750">
              <a:buFont typeface="Arial" panose="020B0604020202020204" pitchFamily="34" charset="0"/>
              <a:buChar char="•"/>
            </a:pPr>
            <a:r>
              <a:rPr lang="en-US" dirty="0"/>
              <a:t>Since age of flat is not a factor,  we decided</a:t>
            </a:r>
          </a:p>
          <a:p>
            <a:r>
              <a:rPr lang="en-US" dirty="0"/>
              <a:t>     to see if floor level is a factor</a:t>
            </a:r>
          </a:p>
          <a:p>
            <a:endParaRPr lang="en-US" dirty="0"/>
          </a:p>
          <a:p>
            <a:pPr marL="285750" indent="-285750">
              <a:buFont typeface="Arial" panose="020B0604020202020204" pitchFamily="34" charset="0"/>
              <a:buChar char="•"/>
            </a:pPr>
            <a:r>
              <a:rPr lang="en-US" dirty="0"/>
              <a:t>From the charts, it appears that majority of </a:t>
            </a:r>
          </a:p>
          <a:p>
            <a:r>
              <a:rPr lang="en-US" dirty="0"/>
              <a:t>    the flats are above level 5 (below level 5 is </a:t>
            </a:r>
          </a:p>
          <a:p>
            <a:r>
              <a:rPr lang="en-US" dirty="0"/>
              <a:t>    threshold for low level flats according to pricing</a:t>
            </a:r>
          </a:p>
          <a:p>
            <a:r>
              <a:rPr lang="en-US" dirty="0"/>
              <a:t>    of HDB)</a:t>
            </a:r>
          </a:p>
          <a:p>
            <a:endParaRPr lang="en-US" dirty="0"/>
          </a:p>
          <a:p>
            <a:pPr marL="285750" indent="-285750">
              <a:buFont typeface="Arial" panose="020B0604020202020204" pitchFamily="34" charset="0"/>
              <a:buChar char="•"/>
            </a:pPr>
            <a:r>
              <a:rPr lang="en-US" dirty="0"/>
              <a:t>Also deduced that floor level is not a factor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Conclude : Could be other possible reasons, </a:t>
            </a:r>
          </a:p>
          <a:p>
            <a:r>
              <a:rPr lang="en-US" dirty="0"/>
              <a:t>     or just that the buyers are lucky to get </a:t>
            </a:r>
          </a:p>
          <a:p>
            <a:r>
              <a:rPr lang="en-US" dirty="0"/>
              <a:t>     cheaper deals from the sellers.</a:t>
            </a:r>
          </a:p>
        </p:txBody>
      </p:sp>
      <p:sp>
        <p:nvSpPr>
          <p:cNvPr id="10" name="TextBox 9">
            <a:extLst>
              <a:ext uri="{FF2B5EF4-FFF2-40B4-BE49-F238E27FC236}">
                <a16:creationId xmlns:a16="http://schemas.microsoft.com/office/drawing/2014/main" id="{50709B92-826D-4F0F-B6CE-C00189F51FB9}"/>
              </a:ext>
            </a:extLst>
          </p:cNvPr>
          <p:cNvSpPr txBox="1"/>
          <p:nvPr/>
        </p:nvSpPr>
        <p:spPr>
          <a:xfrm>
            <a:off x="2017087" y="6615784"/>
            <a:ext cx="5042662" cy="276999"/>
          </a:xfrm>
          <a:prstGeom prst="rect">
            <a:avLst/>
          </a:prstGeom>
          <a:noFill/>
        </p:spPr>
        <p:txBody>
          <a:bodyPr wrap="none" rtlCol="0">
            <a:spAutoFit/>
          </a:bodyPr>
          <a:lstStyle/>
          <a:p>
            <a:r>
              <a:rPr lang="en-US" sz="1200" dirty="0"/>
              <a:t>Plot 17b : Proportion of towns with flats considered “old” with threshold 50%</a:t>
            </a:r>
          </a:p>
        </p:txBody>
      </p:sp>
    </p:spTree>
    <p:extLst>
      <p:ext uri="{BB962C8B-B14F-4D97-AF65-F5344CB8AC3E}">
        <p14:creationId xmlns:p14="http://schemas.microsoft.com/office/powerpoint/2010/main" val="22157848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6314-8D3A-423B-8642-6736F26BA917}"/>
              </a:ext>
            </a:extLst>
          </p:cNvPr>
          <p:cNvSpPr>
            <a:spLocks noGrp="1"/>
          </p:cNvSpPr>
          <p:nvPr>
            <p:ph type="title"/>
          </p:nvPr>
        </p:nvSpPr>
        <p:spPr/>
        <p:txBody>
          <a:bodyPr/>
          <a:lstStyle/>
          <a:p>
            <a:r>
              <a:rPr lang="en-US" dirty="0" err="1"/>
              <a:t>CONCLUsion</a:t>
            </a:r>
            <a:endParaRPr lang="en-US" dirty="0"/>
          </a:p>
        </p:txBody>
      </p:sp>
      <p:sp>
        <p:nvSpPr>
          <p:cNvPr id="3" name="Content Placeholder 2">
            <a:extLst>
              <a:ext uri="{FF2B5EF4-FFF2-40B4-BE49-F238E27FC236}">
                <a16:creationId xmlns:a16="http://schemas.microsoft.com/office/drawing/2014/main" id="{A8CFC06D-DCE8-47BE-94B2-AEFBD711E5E3}"/>
              </a:ext>
            </a:extLst>
          </p:cNvPr>
          <p:cNvSpPr>
            <a:spLocks noGrp="1"/>
          </p:cNvSpPr>
          <p:nvPr>
            <p:ph idx="1"/>
          </p:nvPr>
        </p:nvSpPr>
        <p:spPr/>
        <p:txBody>
          <a:bodyPr/>
          <a:lstStyle/>
          <a:p>
            <a:r>
              <a:rPr lang="en-US" dirty="0"/>
              <a:t>According to the analysis, the couple could consider some of the following towns:  Woodlands, Sembawang, Punggol, Tampines, </a:t>
            </a:r>
            <a:r>
              <a:rPr lang="en-US" dirty="0" err="1"/>
              <a:t>Choa</a:t>
            </a:r>
            <a:r>
              <a:rPr lang="en-US" dirty="0"/>
              <a:t> Chu Kang and Bedok.</a:t>
            </a:r>
          </a:p>
          <a:p>
            <a:r>
              <a:rPr lang="en-US" dirty="0"/>
              <a:t>The rest of the intricacies have to leave to the couple to decide whether they want flats closer to their parents house, how close they want and also how big and how cheap the couple needs.</a:t>
            </a:r>
          </a:p>
          <a:p>
            <a:r>
              <a:rPr lang="en-US" dirty="0"/>
              <a:t>Couple can also not just consider how near they are to the MRT stations, but consider how much travelling time is needed to travel, which is beyond the scope of this project and limitations of the data set.</a:t>
            </a:r>
          </a:p>
          <a:p>
            <a:endParaRPr lang="en-US" dirty="0"/>
          </a:p>
        </p:txBody>
      </p:sp>
      <p:pic>
        <p:nvPicPr>
          <p:cNvPr id="10" name="Picture 9">
            <a:extLst>
              <a:ext uri="{FF2B5EF4-FFF2-40B4-BE49-F238E27FC236}">
                <a16:creationId xmlns:a16="http://schemas.microsoft.com/office/drawing/2014/main" id="{5AF91CA5-AB2B-4CC1-A67F-D9A83FB718B1}"/>
              </a:ext>
            </a:extLst>
          </p:cNvPr>
          <p:cNvPicPr>
            <a:picLocks noChangeAspect="1"/>
          </p:cNvPicPr>
          <p:nvPr/>
        </p:nvPicPr>
        <p:blipFill>
          <a:blip r:embed="rId2"/>
          <a:stretch>
            <a:fillRect/>
          </a:stretch>
        </p:blipFill>
        <p:spPr>
          <a:xfrm>
            <a:off x="8604747" y="4848511"/>
            <a:ext cx="3432700" cy="1474828"/>
          </a:xfrm>
          <a:prstGeom prst="rect">
            <a:avLst/>
          </a:prstGeom>
        </p:spPr>
      </p:pic>
    </p:spTree>
    <p:extLst>
      <p:ext uri="{BB962C8B-B14F-4D97-AF65-F5344CB8AC3E}">
        <p14:creationId xmlns:p14="http://schemas.microsoft.com/office/powerpoint/2010/main" val="21543347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FF3B3-072D-4ABC-BB20-7C7286DFC9D1}"/>
              </a:ext>
            </a:extLst>
          </p:cNvPr>
          <p:cNvSpPr>
            <a:spLocks noGrp="1"/>
          </p:cNvSpPr>
          <p:nvPr>
            <p:ph type="title"/>
          </p:nvPr>
        </p:nvSpPr>
        <p:spPr/>
        <p:txBody>
          <a:bodyPr/>
          <a:lstStyle/>
          <a:p>
            <a:r>
              <a:rPr lang="en-US" dirty="0"/>
              <a:t>Summary sheet of where the plots came from</a:t>
            </a:r>
          </a:p>
        </p:txBody>
      </p:sp>
      <p:sp>
        <p:nvSpPr>
          <p:cNvPr id="3" name="Content Placeholder 2">
            <a:extLst>
              <a:ext uri="{FF2B5EF4-FFF2-40B4-BE49-F238E27FC236}">
                <a16:creationId xmlns:a16="http://schemas.microsoft.com/office/drawing/2014/main" id="{90AC1106-49F3-4CCF-88A1-2263E4948DC5}"/>
              </a:ext>
            </a:extLst>
          </p:cNvPr>
          <p:cNvSpPr>
            <a:spLocks noGrp="1"/>
          </p:cNvSpPr>
          <p:nvPr>
            <p:ph idx="1"/>
          </p:nvPr>
        </p:nvSpPr>
        <p:spPr>
          <a:xfrm>
            <a:off x="438317" y="3429000"/>
            <a:ext cx="11029615" cy="3678303"/>
          </a:xfrm>
        </p:spPr>
        <p:txBody>
          <a:bodyPr>
            <a:normAutofit lnSpcReduction="10000"/>
          </a:bodyPr>
          <a:lstStyle/>
          <a:p>
            <a:r>
              <a:rPr lang="en-US" dirty="0"/>
              <a:t>Plot 1 : </a:t>
            </a:r>
            <a:r>
              <a:rPr lang="en-US" dirty="0" err="1"/>
              <a:t>Plots.ipynb</a:t>
            </a:r>
            <a:endParaRPr lang="en-US" dirty="0"/>
          </a:p>
          <a:p>
            <a:r>
              <a:rPr lang="en-US" dirty="0"/>
              <a:t>Plot 2a, 2b : Plots11PriceTOverallTrend.ipynb</a:t>
            </a:r>
          </a:p>
          <a:p>
            <a:r>
              <a:rPr lang="en-US" dirty="0"/>
              <a:t>Plot 3 : </a:t>
            </a:r>
            <a:r>
              <a:rPr lang="en-US" dirty="0" err="1"/>
              <a:t>overview_map_interactive.ipynb</a:t>
            </a:r>
            <a:endParaRPr lang="en-US" dirty="0"/>
          </a:p>
          <a:p>
            <a:r>
              <a:rPr lang="en-US" dirty="0"/>
              <a:t>Plot 4a : Plot0_Boxplot_Price_Town_OnClick4Rm.ipynb</a:t>
            </a:r>
          </a:p>
          <a:p>
            <a:r>
              <a:rPr lang="en-US" dirty="0"/>
              <a:t>Plot 4b : Plot0_Boxplot_Price_Town_OnClick5Rm.ipynb</a:t>
            </a:r>
          </a:p>
          <a:p>
            <a:r>
              <a:rPr lang="en-US" dirty="0"/>
              <a:t>Plot 5a, 5b : Plots3_dist_vs_price_area_vs_maturity_hoverDone.ipynb</a:t>
            </a:r>
          </a:p>
          <a:p>
            <a:r>
              <a:rPr lang="en-US" dirty="0"/>
              <a:t>Plot 6a, 6b : plots9_2D_priceVsLevel.ipynb</a:t>
            </a:r>
          </a:p>
          <a:p>
            <a:r>
              <a:rPr lang="en-US" dirty="0"/>
              <a:t>Plot 6a’  : plots9_priceVsLevel.ipynb</a:t>
            </a:r>
          </a:p>
          <a:p>
            <a:r>
              <a:rPr lang="en-US" dirty="0"/>
              <a:t>Plot 7a,7b : Plots5.NumUnitPerLevel.PerTown.ipynb</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545913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0BAE5-43C0-4B1B-8D59-7B0B716F1715}"/>
              </a:ext>
            </a:extLst>
          </p:cNvPr>
          <p:cNvSpPr>
            <a:spLocks noGrp="1"/>
          </p:cNvSpPr>
          <p:nvPr>
            <p:ph type="title"/>
          </p:nvPr>
        </p:nvSpPr>
        <p:spPr/>
        <p:txBody>
          <a:bodyPr/>
          <a:lstStyle/>
          <a:p>
            <a:r>
              <a:rPr lang="en-US" dirty="0"/>
              <a:t>final datasets (derived &amp; raw datasets) that are used</a:t>
            </a:r>
          </a:p>
        </p:txBody>
      </p:sp>
      <p:sp>
        <p:nvSpPr>
          <p:cNvPr id="3" name="Content Placeholder 2">
            <a:extLst>
              <a:ext uri="{FF2B5EF4-FFF2-40B4-BE49-F238E27FC236}">
                <a16:creationId xmlns:a16="http://schemas.microsoft.com/office/drawing/2014/main" id="{AE8CFCD6-637D-4EF4-8F98-CA1DCFFF8119}"/>
              </a:ext>
            </a:extLst>
          </p:cNvPr>
          <p:cNvSpPr>
            <a:spLocks noGrp="1"/>
          </p:cNvSpPr>
          <p:nvPr>
            <p:ph idx="1"/>
          </p:nvPr>
        </p:nvSpPr>
        <p:spPr>
          <a:xfrm>
            <a:off x="219076" y="2252133"/>
            <a:ext cx="11896724" cy="5190067"/>
          </a:xfrm>
        </p:spPr>
        <p:txBody>
          <a:bodyPr>
            <a:normAutofit fontScale="70000" lnSpcReduction="20000"/>
          </a:bodyPr>
          <a:lstStyle/>
          <a:p>
            <a:r>
              <a:rPr lang="es-ES" dirty="0"/>
              <a:t>MP14_PLNG_AREA_NO_SEA_PL.json </a:t>
            </a:r>
            <a:r>
              <a:rPr lang="en-US" dirty="0"/>
              <a:t>( original was KML converted to JSON. For drawing interactive Singapore Map)</a:t>
            </a:r>
          </a:p>
          <a:p>
            <a:pPr lvl="1">
              <a:buFont typeface="Wingdings" panose="05000000000000000000" pitchFamily="2" charset="2"/>
              <a:buChar char="q"/>
            </a:pPr>
            <a:r>
              <a:rPr lang="en-US" dirty="0"/>
              <a:t>https://data.gov.sg/dataset/master-plan-2014-planning-area-boundary-no-sea</a:t>
            </a:r>
          </a:p>
          <a:p>
            <a:pPr marL="0" indent="0">
              <a:buNone/>
            </a:pPr>
            <a:r>
              <a:rPr lang="en-US" dirty="0"/>
              <a:t>	</a:t>
            </a:r>
          </a:p>
          <a:p>
            <a:r>
              <a:rPr lang="es-ES" dirty="0"/>
              <a:t> </a:t>
            </a:r>
            <a:r>
              <a:rPr lang="en-US" dirty="0"/>
              <a:t>median-resale-pricesby-town-and-flat-type.csv  (from data.gov.sg website) </a:t>
            </a:r>
          </a:p>
          <a:p>
            <a:pPr lvl="1">
              <a:buFont typeface="Wingdings" panose="05000000000000000000" pitchFamily="2" charset="2"/>
              <a:buChar char="q"/>
            </a:pPr>
            <a:r>
              <a:rPr lang="en-US" u="sng" dirty="0">
                <a:hlinkClick r:id="rId2"/>
              </a:rPr>
              <a:t>https://data.gov.sg/dataset/median-resale-prices-for-registered-applications-by-town-and-flat-type?resource_id=a5ddfc4d-0e43-4bfe-8f51-e504e1365e27</a:t>
            </a:r>
            <a:endParaRPr lang="en-US" u="sng" dirty="0"/>
          </a:p>
          <a:p>
            <a:pPr lvl="1">
              <a:buFont typeface="Wingdings" panose="05000000000000000000" pitchFamily="2" charset="2"/>
              <a:buChar char="q"/>
            </a:pPr>
            <a:r>
              <a:rPr lang="en-US" dirty="0"/>
              <a:t>7176 records</a:t>
            </a:r>
          </a:p>
          <a:p>
            <a:pPr lvl="1">
              <a:buFont typeface="Wingdings" panose="05000000000000000000" pitchFamily="2" charset="2"/>
              <a:buChar char="q"/>
            </a:pPr>
            <a:r>
              <a:rPr lang="en-US" dirty="0"/>
              <a:t>Columns includes: quarter , town , </a:t>
            </a:r>
            <a:r>
              <a:rPr lang="en-US" dirty="0" err="1"/>
              <a:t>flat_type</a:t>
            </a:r>
            <a:r>
              <a:rPr lang="en-US" dirty="0"/>
              <a:t> , price </a:t>
            </a:r>
          </a:p>
          <a:p>
            <a:pPr>
              <a:buFont typeface="Arial" panose="020B0604020202020204" pitchFamily="34" charset="0"/>
              <a:buChar char="•"/>
            </a:pPr>
            <a:endParaRPr lang="en-US" dirty="0"/>
          </a:p>
          <a:p>
            <a:pPr>
              <a:buFont typeface="Wingdings" panose="05000000000000000000" pitchFamily="2" charset="2"/>
              <a:buChar char="§"/>
            </a:pPr>
            <a:r>
              <a:rPr lang="en-US" dirty="0"/>
              <a:t>Merged_unitsDetails_DistToMrt.csv</a:t>
            </a:r>
          </a:p>
          <a:p>
            <a:pPr lvl="1">
              <a:buFont typeface="Wingdings" panose="05000000000000000000" pitchFamily="2" charset="2"/>
              <a:buChar char="q"/>
            </a:pPr>
            <a:r>
              <a:rPr lang="en-US" dirty="0"/>
              <a:t>https://services2.hdb.gov.sg/webapp/BP13AWFlatAvail/BP13EBSFlatSearch?Town=Kallang+%2F+Whampoa&amp;Flat_Type=SBF&amp;selectedTown=Kallang+%2F+Whampoa&amp;Flat=4-Room&amp;ethnic=Y&amp;ViewOption=A&amp;Block=26A&amp;DesType=A&amp;EthnicA=Y&amp;EthnicM=&amp;EthnicC=&amp;EthnicO=&amp;numSPR=&amp;dteBallot=201811&amp;Neighbourhood=N4&amp;Contract=C21&amp;projName=&amp;BonusFlats1=N&amp;searchDetails=&amp;brochure=true</a:t>
            </a:r>
          </a:p>
          <a:p>
            <a:pPr lvl="1">
              <a:buFont typeface="Wingdings" panose="05000000000000000000" pitchFamily="2" charset="2"/>
              <a:buChar char="q"/>
            </a:pPr>
            <a:r>
              <a:rPr lang="en-US" dirty="0"/>
              <a:t>1221 records</a:t>
            </a:r>
          </a:p>
          <a:p>
            <a:pPr lvl="1">
              <a:buFont typeface="Wingdings" panose="05000000000000000000" pitchFamily="2" charset="2"/>
              <a:buChar char="q"/>
            </a:pPr>
            <a:r>
              <a:rPr lang="en-US" dirty="0"/>
              <a:t>Columns includes : town, </a:t>
            </a:r>
            <a:r>
              <a:rPr lang="en-US" dirty="0" err="1"/>
              <a:t>rmType</a:t>
            </a:r>
            <a:r>
              <a:rPr lang="en-US" dirty="0"/>
              <a:t>, blk, </a:t>
            </a:r>
            <a:r>
              <a:rPr lang="en-US" dirty="0" err="1"/>
              <a:t>unitNum</a:t>
            </a:r>
            <a:r>
              <a:rPr lang="en-US" dirty="0"/>
              <a:t>, level, sqm, </a:t>
            </a:r>
            <a:r>
              <a:rPr lang="en-US" dirty="0" err="1"/>
              <a:t>sellingPrice</a:t>
            </a:r>
            <a:r>
              <a:rPr lang="en-US" dirty="0"/>
              <a:t>, Color, </a:t>
            </a:r>
            <a:r>
              <a:rPr lang="en-US" dirty="0" err="1"/>
              <a:t>repurchasedFlat</a:t>
            </a:r>
            <a:r>
              <a:rPr lang="en-US" dirty="0"/>
              <a:t>, Leaselessthan60yrs, street, </a:t>
            </a:r>
            <a:r>
              <a:rPr lang="en-US" dirty="0" err="1"/>
              <a:t>probablecompletiondate</a:t>
            </a:r>
            <a:r>
              <a:rPr lang="en-US" dirty="0"/>
              <a:t>, </a:t>
            </a:r>
            <a:r>
              <a:rPr lang="en-US" dirty="0" err="1"/>
              <a:t>deliveryPossessiondate</a:t>
            </a:r>
            <a:r>
              <a:rPr lang="en-US" dirty="0"/>
              <a:t>,	</a:t>
            </a:r>
            <a:r>
              <a:rPr lang="en-US" dirty="0" err="1"/>
              <a:t>leaseCommencementdate</a:t>
            </a:r>
            <a:r>
              <a:rPr lang="en-US" dirty="0"/>
              <a:t>	</a:t>
            </a:r>
            <a:r>
              <a:rPr lang="en-US" dirty="0" err="1"/>
              <a:t>availableEthnicQuotaMl</a:t>
            </a:r>
            <a:r>
              <a:rPr lang="en-US" dirty="0"/>
              <a:t>, </a:t>
            </a:r>
            <a:r>
              <a:rPr lang="en-US" dirty="0" err="1"/>
              <a:t>availableEthnicQuotaCh</a:t>
            </a:r>
            <a:r>
              <a:rPr lang="en-US" dirty="0"/>
              <a:t>, </a:t>
            </a:r>
            <a:r>
              <a:rPr lang="en-US" dirty="0" err="1"/>
              <a:t>availableEthnicQuotaIn</a:t>
            </a:r>
            <a:r>
              <a:rPr lang="en-US" dirty="0"/>
              <a:t>, </a:t>
            </a:r>
            <a:r>
              <a:rPr lang="en-US" dirty="0" err="1"/>
              <a:t>lastUpdate</a:t>
            </a:r>
            <a:r>
              <a:rPr lang="en-US" dirty="0"/>
              <a:t>, </a:t>
            </a:r>
            <a:r>
              <a:rPr lang="en-US" dirty="0" err="1"/>
              <a:t>NearestMrt</a:t>
            </a:r>
            <a:r>
              <a:rPr lang="en-US" dirty="0"/>
              <a:t>	, </a:t>
            </a:r>
            <a:r>
              <a:rPr lang="en-US" dirty="0" err="1"/>
              <a:t>DistToMrt</a:t>
            </a:r>
            <a:r>
              <a:rPr lang="en-US" dirty="0"/>
              <a:t>, </a:t>
            </a:r>
            <a:r>
              <a:rPr lang="en-US" dirty="0" err="1"/>
              <a:t>blkX</a:t>
            </a:r>
            <a:r>
              <a:rPr lang="en-US" dirty="0"/>
              <a:t>, </a:t>
            </a:r>
            <a:r>
              <a:rPr lang="en-US" dirty="0" err="1"/>
              <a:t>blkY</a:t>
            </a:r>
            <a:endParaRPr lang="en-US" dirty="0"/>
          </a:p>
          <a:p>
            <a:pPr lvl="1">
              <a:buFont typeface="Wingdings" panose="05000000000000000000" pitchFamily="2" charset="2"/>
              <a:buChar char="q"/>
            </a:pPr>
            <a:endParaRPr lang="en-US" dirty="0"/>
          </a:p>
          <a:p>
            <a:pPr>
              <a:buFont typeface="Wingdings" panose="05000000000000000000" pitchFamily="2" charset="2"/>
              <a:buChar char="§"/>
            </a:pPr>
            <a:r>
              <a:rPr lang="en-US" dirty="0"/>
              <a:t>Number of Applications Received for 3-room and bigger flats as at 19 Nov 2018.csv</a:t>
            </a:r>
          </a:p>
          <a:p>
            <a:pPr lvl="1">
              <a:buFont typeface="Wingdings" panose="05000000000000000000" pitchFamily="2" charset="2"/>
              <a:buChar char="q"/>
            </a:pPr>
            <a:r>
              <a:rPr lang="en-US" dirty="0">
                <a:hlinkClick r:id="rId3"/>
              </a:rPr>
              <a:t>https://services2.hdb.gov.sg/webapp/BP13BTOENQWeb/AR_Nov2018_SBF?strSystem=SBF</a:t>
            </a:r>
            <a:endParaRPr lang="en-US" dirty="0"/>
          </a:p>
          <a:p>
            <a:pPr lvl="1">
              <a:buFont typeface="Wingdings" panose="05000000000000000000" pitchFamily="2" charset="2"/>
              <a:buChar char="q"/>
            </a:pPr>
            <a:r>
              <a:rPr lang="en-US" dirty="0"/>
              <a:t>65 records</a:t>
            </a:r>
          </a:p>
          <a:p>
            <a:pPr lvl="1">
              <a:buFont typeface="Wingdings" panose="05000000000000000000" pitchFamily="2" charset="2"/>
              <a:buChar char="q"/>
            </a:pPr>
            <a:r>
              <a:rPr lang="en-US" dirty="0"/>
              <a:t>Columns includes : town , </a:t>
            </a:r>
            <a:r>
              <a:rPr lang="en-US" dirty="0" err="1"/>
              <a:t>FlatType</a:t>
            </a:r>
            <a:r>
              <a:rPr lang="en-US" dirty="0"/>
              <a:t> , </a:t>
            </a:r>
            <a:r>
              <a:rPr lang="en-US" dirty="0" err="1"/>
              <a:t>No_of_Units</a:t>
            </a:r>
            <a:r>
              <a:rPr lang="en-US" dirty="0"/>
              <a:t> , </a:t>
            </a:r>
            <a:r>
              <a:rPr lang="en-US" dirty="0" err="1"/>
              <a:t>Number_of_applicants</a:t>
            </a:r>
            <a:r>
              <a:rPr lang="en-US" dirty="0"/>
              <a:t> , </a:t>
            </a:r>
            <a:r>
              <a:rPr lang="en-US" dirty="0" err="1"/>
              <a:t>Rate_Non_Elderly_First_timers</a:t>
            </a:r>
            <a:r>
              <a:rPr lang="en-US" dirty="0"/>
              <a:t> , </a:t>
            </a:r>
            <a:r>
              <a:rPr lang="en-US" dirty="0" err="1"/>
              <a:t>Rate_Non_Elderly_Second_timers</a:t>
            </a:r>
            <a:r>
              <a:rPr lang="en-US" dirty="0"/>
              <a:t> , </a:t>
            </a:r>
            <a:r>
              <a:rPr lang="en-US" dirty="0" err="1"/>
              <a:t>Rate_Non_Elderly_Overall</a:t>
            </a:r>
            <a:r>
              <a:rPr lang="en-US" dirty="0"/>
              <a:t> , </a:t>
            </a:r>
            <a:r>
              <a:rPr lang="en-US" dirty="0" err="1"/>
              <a:t>Mature_Estates</a:t>
            </a:r>
            <a:r>
              <a:rPr lang="en-US" dirty="0"/>
              <a:t> </a:t>
            </a:r>
          </a:p>
          <a:p>
            <a:pPr lvl="3">
              <a:buFont typeface="Wingdings" panose="05000000000000000000" pitchFamily="2" charset="2"/>
              <a:buChar char="q"/>
            </a:pPr>
            <a:endParaRPr lang="en-US" dirty="0"/>
          </a:p>
          <a:p>
            <a:pPr lvl="4">
              <a:buFont typeface="Wingdings" panose="05000000000000000000" pitchFamily="2" charset="2"/>
              <a:buChar char="q"/>
            </a:pPr>
            <a:endParaRPr lang="en-US" dirty="0"/>
          </a:p>
          <a:p>
            <a:pPr lvl="4">
              <a:buFont typeface="Wingdings" panose="05000000000000000000" pitchFamily="2" charset="2"/>
              <a:buChar char="q"/>
            </a:pPr>
            <a:endParaRPr lang="en-US" u="sng" dirty="0"/>
          </a:p>
          <a:p>
            <a:endParaRPr lang="en-US" dirty="0"/>
          </a:p>
          <a:p>
            <a:endParaRPr lang="en-US" dirty="0"/>
          </a:p>
        </p:txBody>
      </p:sp>
    </p:spTree>
    <p:extLst>
      <p:ext uri="{BB962C8B-B14F-4D97-AF65-F5344CB8AC3E}">
        <p14:creationId xmlns:p14="http://schemas.microsoft.com/office/powerpoint/2010/main" val="23158502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403F1-A9A5-4C1C-B2A7-4DE6C306CB26}"/>
              </a:ext>
            </a:extLst>
          </p:cNvPr>
          <p:cNvSpPr>
            <a:spLocks noGrp="1"/>
          </p:cNvSpPr>
          <p:nvPr>
            <p:ph type="title"/>
          </p:nvPr>
        </p:nvSpPr>
        <p:spPr/>
        <p:txBody>
          <a:bodyPr/>
          <a:lstStyle/>
          <a:p>
            <a:r>
              <a:rPr lang="en-US" dirty="0"/>
              <a:t>Summary sheet of where the plots came from (Cont’d)</a:t>
            </a:r>
          </a:p>
        </p:txBody>
      </p:sp>
      <p:sp>
        <p:nvSpPr>
          <p:cNvPr id="3" name="Content Placeholder 2">
            <a:extLst>
              <a:ext uri="{FF2B5EF4-FFF2-40B4-BE49-F238E27FC236}">
                <a16:creationId xmlns:a16="http://schemas.microsoft.com/office/drawing/2014/main" id="{835C39A9-0A93-4C87-B612-3ADF192969B1}"/>
              </a:ext>
            </a:extLst>
          </p:cNvPr>
          <p:cNvSpPr>
            <a:spLocks noGrp="1"/>
          </p:cNvSpPr>
          <p:nvPr>
            <p:ph idx="1"/>
          </p:nvPr>
        </p:nvSpPr>
        <p:spPr>
          <a:xfrm>
            <a:off x="581192" y="3302893"/>
            <a:ext cx="11029615" cy="3678303"/>
          </a:xfrm>
        </p:spPr>
        <p:txBody>
          <a:bodyPr>
            <a:normAutofit fontScale="92500" lnSpcReduction="10000"/>
          </a:bodyPr>
          <a:lstStyle/>
          <a:p>
            <a:r>
              <a:rPr lang="en-US" dirty="0"/>
              <a:t>Plot 8a, 8b :  Plots7_rateOfSubscription.ipynb</a:t>
            </a:r>
          </a:p>
          <a:p>
            <a:r>
              <a:rPr lang="en-US" dirty="0"/>
              <a:t>Plot 9a, 9b :  Plots2SellingPriceDistFrMrt.ipynb</a:t>
            </a:r>
          </a:p>
          <a:p>
            <a:r>
              <a:rPr lang="en-US" dirty="0"/>
              <a:t>Plot 10a,10b : Plots2SellingPriceDistFrMrt.ipynb</a:t>
            </a:r>
          </a:p>
          <a:p>
            <a:r>
              <a:rPr lang="en-US" dirty="0"/>
              <a:t>Plot 11:  plots13_Scatterplot_nonRepurchased_and_repurchasedNew.ipynb</a:t>
            </a:r>
          </a:p>
          <a:p>
            <a:r>
              <a:rPr lang="en-US" dirty="0"/>
              <a:t>Plot 12 : Plots2SellingPriceDistFrMrt.ipynb</a:t>
            </a:r>
          </a:p>
          <a:p>
            <a:r>
              <a:rPr lang="en-US" dirty="0"/>
              <a:t>Plot 13a, 13b : Plots4.Price_Dist_Area.ipynb</a:t>
            </a:r>
          </a:p>
          <a:p>
            <a:r>
              <a:rPr lang="en-US" dirty="0"/>
              <a:t>Plot 14 :  Plots12_InteractiveSelection_distance.ipynb</a:t>
            </a:r>
          </a:p>
          <a:p>
            <a:r>
              <a:rPr lang="en-US" dirty="0"/>
              <a:t>Plot 15:  Plots10_DistToMrt_Vs_Blk_NearestMRT.ipynb</a:t>
            </a:r>
          </a:p>
          <a:p>
            <a:r>
              <a:rPr lang="en-US" dirty="0"/>
              <a:t>Plot 16a, 16b : plots6_Median_resale_price.ipynb</a:t>
            </a:r>
          </a:p>
          <a:p>
            <a:r>
              <a:rPr lang="en-US" dirty="0"/>
              <a:t>Plot 17a, 17b:  Plots8_DeterminingWhyMaturedResaleLessExp.ipynb</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270263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context</a:t>
            </a:r>
          </a:p>
        </p:txBody>
      </p:sp>
      <p:sp>
        <p:nvSpPr>
          <p:cNvPr id="3" name="Content Placeholder 2">
            <a:extLst>
              <a:ext uri="{FF2B5EF4-FFF2-40B4-BE49-F238E27FC236}">
                <a16:creationId xmlns:a16="http://schemas.microsoft.com/office/drawing/2014/main" id="{CAE43F16-7143-4A12-B975-3EEA5C041590}"/>
              </a:ext>
            </a:extLst>
          </p:cNvPr>
          <p:cNvSpPr>
            <a:spLocks noGrp="1"/>
          </p:cNvSpPr>
          <p:nvPr>
            <p:ph idx="1"/>
          </p:nvPr>
        </p:nvSpPr>
        <p:spPr/>
        <p:txBody>
          <a:bodyPr>
            <a:normAutofit lnSpcReduction="10000"/>
          </a:bodyPr>
          <a:lstStyle/>
          <a:p>
            <a:r>
              <a:rPr lang="en-US" dirty="0"/>
              <a:t>Young Chinese couple was looking to buy “almost immediate flats” (BTO is out of the picture due to time constraint). </a:t>
            </a:r>
          </a:p>
          <a:p>
            <a:r>
              <a:rPr lang="en-US" dirty="0"/>
              <a:t>Decided to look at the Nov 2018 Sales of Balance Flats(SBF)</a:t>
            </a:r>
          </a:p>
          <a:p>
            <a:r>
              <a:rPr lang="en-US" dirty="0"/>
              <a:t>Only keen on 4 or 5-Room flats</a:t>
            </a:r>
          </a:p>
          <a:p>
            <a:r>
              <a:rPr lang="en-US" dirty="0"/>
              <a:t>Don’t like to live too low level floors (couple accepts floor level &gt;=5) , but prefers level 10 and above.</a:t>
            </a:r>
          </a:p>
          <a:p>
            <a:r>
              <a:rPr lang="en-US" dirty="0"/>
              <a:t>Wishes to find out which flat is most value for money</a:t>
            </a:r>
          </a:p>
          <a:p>
            <a:r>
              <a:rPr lang="en-US" dirty="0"/>
              <a:t>Accessible to public transport as the couple do not own vehicles. (**prioritize this over the price)</a:t>
            </a:r>
          </a:p>
          <a:p>
            <a:r>
              <a:rPr lang="en-US" dirty="0"/>
              <a:t>Don’t like old flats (“old” is subjective)</a:t>
            </a:r>
          </a:p>
          <a:p>
            <a:r>
              <a:rPr lang="en-US" dirty="0"/>
              <a:t>Also keen on looking out for interesting trends that is unexpected and find out more about their chances of getting a suitable flat.</a:t>
            </a:r>
          </a:p>
        </p:txBody>
      </p:sp>
    </p:spTree>
    <p:extLst>
      <p:ext uri="{BB962C8B-B14F-4D97-AF65-F5344CB8AC3E}">
        <p14:creationId xmlns:p14="http://schemas.microsoft.com/office/powerpoint/2010/main" val="842444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4E674-9133-4E87-8A5B-F8E38F7D728C}"/>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id="{E8B5974F-DDE8-4DB9-88FC-2213BD8687E0}"/>
              </a:ext>
            </a:extLst>
          </p:cNvPr>
          <p:cNvSpPr>
            <a:spLocks noGrp="1"/>
          </p:cNvSpPr>
          <p:nvPr>
            <p:ph idx="1"/>
          </p:nvPr>
        </p:nvSpPr>
        <p:spPr/>
        <p:txBody>
          <a:bodyPr/>
          <a:lstStyle/>
          <a:p>
            <a:r>
              <a:rPr lang="en-US" dirty="0"/>
              <a:t>Scrapped data gathers only flats that CHINESE can buy because the couple is a Chinese couple</a:t>
            </a:r>
          </a:p>
          <a:p>
            <a:r>
              <a:rPr lang="en-US" dirty="0"/>
              <a:t>Assumes budget of couple is $500k,  but looking at flats between $300k to $400k mainly.</a:t>
            </a:r>
          </a:p>
          <a:p>
            <a:r>
              <a:rPr lang="en-US" dirty="0"/>
              <a:t>The slides may be making assumptions in earlier parts but by the end will either prove or disprove arguments proposed earlier.</a:t>
            </a:r>
          </a:p>
          <a:p>
            <a:r>
              <a:rPr lang="en-US" dirty="0"/>
              <a:t>Scrapped data suggests Nov 2018 only has 22 towns participating in the SBF for those flats Chinese are eligible for.</a:t>
            </a:r>
          </a:p>
          <a:p>
            <a:r>
              <a:rPr lang="en-US" dirty="0"/>
              <a:t>“Distance from MRT” in our context also means “Distance to the Nearest MRT station”</a:t>
            </a:r>
          </a:p>
          <a:p>
            <a:r>
              <a:rPr lang="en-US" dirty="0"/>
              <a:t>Distance within 2 bus stops away from MRT are considered walkable distance. </a:t>
            </a:r>
          </a:p>
          <a:p>
            <a:r>
              <a:rPr lang="en-US" dirty="0"/>
              <a:t>Assumes 1 </a:t>
            </a:r>
            <a:r>
              <a:rPr lang="en-US" dirty="0" err="1"/>
              <a:t>Busstop</a:t>
            </a:r>
            <a:r>
              <a:rPr lang="en-US" dirty="0"/>
              <a:t> is approx. 450m – 550m.</a:t>
            </a:r>
          </a:p>
          <a:p>
            <a:pPr marL="0" indent="0">
              <a:buNone/>
            </a:pPr>
            <a:endParaRPr lang="en-US" dirty="0"/>
          </a:p>
        </p:txBody>
      </p:sp>
    </p:spTree>
    <p:extLst>
      <p:ext uri="{BB962C8B-B14F-4D97-AF65-F5344CB8AC3E}">
        <p14:creationId xmlns:p14="http://schemas.microsoft.com/office/powerpoint/2010/main" val="3768677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4-Room and 5-Room Flats Available in NOV 2018</a:t>
            </a:r>
          </a:p>
        </p:txBody>
      </p:sp>
      <p:pic>
        <p:nvPicPr>
          <p:cNvPr id="2054" name="Picture 6" descr="sds">
            <a:extLst>
              <a:ext uri="{FF2B5EF4-FFF2-40B4-BE49-F238E27FC236}">
                <a16:creationId xmlns:a16="http://schemas.microsoft.com/office/drawing/2014/main" id="{92681CCF-20DB-4809-9477-4A5EB218B0D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48724" y="2372137"/>
            <a:ext cx="5055752" cy="335356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8F3E99E-8BA1-468C-B063-FBB467F44958}"/>
              </a:ext>
            </a:extLst>
          </p:cNvPr>
          <p:cNvSpPr txBox="1"/>
          <p:nvPr/>
        </p:nvSpPr>
        <p:spPr>
          <a:xfrm>
            <a:off x="5876925" y="2247900"/>
            <a:ext cx="5912003" cy="2031325"/>
          </a:xfrm>
          <a:prstGeom prst="rect">
            <a:avLst/>
          </a:prstGeom>
          <a:noFill/>
        </p:spPr>
        <p:txBody>
          <a:bodyPr wrap="none" rtlCol="0">
            <a:spAutoFit/>
          </a:bodyPr>
          <a:lstStyle/>
          <a:p>
            <a:r>
              <a:rPr lang="en-US" dirty="0"/>
              <a:t>It appears that there are more 4-Rooms than 5-Rooms </a:t>
            </a:r>
          </a:p>
          <a:p>
            <a:r>
              <a:rPr lang="en-US" dirty="0"/>
              <a:t>Sales of Balance Flats(SBF) in the market</a:t>
            </a:r>
          </a:p>
          <a:p>
            <a:endParaRPr lang="en-US" dirty="0"/>
          </a:p>
          <a:p>
            <a:r>
              <a:rPr lang="en-US" dirty="0"/>
              <a:t>4-Room has 980 while 5-Rooms have 241 flats</a:t>
            </a:r>
          </a:p>
          <a:p>
            <a:endParaRPr lang="en-US" dirty="0"/>
          </a:p>
          <a:p>
            <a:r>
              <a:rPr lang="en-US" dirty="0"/>
              <a:t>Speculate that  more people can have better chance of </a:t>
            </a:r>
          </a:p>
          <a:p>
            <a:r>
              <a:rPr lang="en-US" dirty="0"/>
              <a:t>getting more affordable flats (4-Rooms are generally cheaper)</a:t>
            </a:r>
          </a:p>
        </p:txBody>
      </p:sp>
      <p:sp>
        <p:nvSpPr>
          <p:cNvPr id="6" name="TextBox 5">
            <a:extLst>
              <a:ext uri="{FF2B5EF4-FFF2-40B4-BE49-F238E27FC236}">
                <a16:creationId xmlns:a16="http://schemas.microsoft.com/office/drawing/2014/main" id="{D0E8DB71-FC64-47EA-AA7A-2377153B69D8}"/>
              </a:ext>
            </a:extLst>
          </p:cNvPr>
          <p:cNvSpPr txBox="1"/>
          <p:nvPr/>
        </p:nvSpPr>
        <p:spPr>
          <a:xfrm>
            <a:off x="2390775" y="5725701"/>
            <a:ext cx="1924566" cy="276999"/>
          </a:xfrm>
          <a:prstGeom prst="rect">
            <a:avLst/>
          </a:prstGeom>
          <a:noFill/>
        </p:spPr>
        <p:txBody>
          <a:bodyPr wrap="none" rtlCol="0">
            <a:spAutoFit/>
          </a:bodyPr>
          <a:lstStyle/>
          <a:p>
            <a:r>
              <a:rPr lang="en-US" sz="1200" dirty="0"/>
              <a:t>Plot1 : Count vs Room Type</a:t>
            </a:r>
          </a:p>
        </p:txBody>
      </p:sp>
    </p:spTree>
    <p:extLst>
      <p:ext uri="{BB962C8B-B14F-4D97-AF65-F5344CB8AC3E}">
        <p14:creationId xmlns:p14="http://schemas.microsoft.com/office/powerpoint/2010/main" val="2469778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Seeing trends for prices in 4-Room in SBF Nov2018</a:t>
            </a:r>
          </a:p>
        </p:txBody>
      </p:sp>
      <p:pic>
        <p:nvPicPr>
          <p:cNvPr id="3074" name="Picture 2">
            <a:extLst>
              <a:ext uri="{FF2B5EF4-FFF2-40B4-BE49-F238E27FC236}">
                <a16:creationId xmlns:a16="http://schemas.microsoft.com/office/drawing/2014/main" id="{48BF4D72-9477-4910-B65A-9646D616E69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4778" y="2085974"/>
            <a:ext cx="6866198" cy="460057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52E90EE-529B-4FDA-9001-525E566E2EC6}"/>
              </a:ext>
            </a:extLst>
          </p:cNvPr>
          <p:cNvSpPr txBox="1"/>
          <p:nvPr/>
        </p:nvSpPr>
        <p:spPr>
          <a:xfrm>
            <a:off x="7060976" y="2371635"/>
            <a:ext cx="4389920" cy="2585323"/>
          </a:xfrm>
          <a:prstGeom prst="rect">
            <a:avLst/>
          </a:prstGeom>
          <a:noFill/>
        </p:spPr>
        <p:txBody>
          <a:bodyPr wrap="none" rtlCol="0">
            <a:spAutoFit/>
          </a:bodyPr>
          <a:lstStyle/>
          <a:p>
            <a:r>
              <a:rPr lang="en-US" dirty="0"/>
              <a:t>For probability histogram over Prices, </a:t>
            </a:r>
          </a:p>
          <a:p>
            <a:pPr marL="285750" indent="-285750">
              <a:buFont typeface="Arial" panose="020B0604020202020204" pitchFamily="34" charset="0"/>
              <a:buChar char="•"/>
            </a:pPr>
            <a:r>
              <a:rPr lang="en-US" dirty="0"/>
              <a:t>2 peaks</a:t>
            </a:r>
          </a:p>
          <a:p>
            <a:endParaRPr lang="en-US" dirty="0"/>
          </a:p>
          <a:p>
            <a:pPr marL="285750" indent="-285750">
              <a:buFont typeface="Arial" panose="020B0604020202020204" pitchFamily="34" charset="0"/>
              <a:buChar char="•"/>
            </a:pPr>
            <a:r>
              <a:rPr lang="en-US" dirty="0"/>
              <a:t>Probable Non Mature and Mature Estates</a:t>
            </a:r>
          </a:p>
          <a:p>
            <a:endParaRPr lang="en-US" dirty="0"/>
          </a:p>
          <a:p>
            <a:pPr marL="285750" indent="-285750">
              <a:buFont typeface="Arial" panose="020B0604020202020204" pitchFamily="34" charset="0"/>
              <a:buChar char="•"/>
            </a:pPr>
            <a:r>
              <a:rPr lang="en-US" dirty="0"/>
              <a:t>Hypothesis: Price of Mature Estates</a:t>
            </a:r>
          </a:p>
          <a:p>
            <a:r>
              <a:rPr lang="en-US" dirty="0"/>
              <a:t>     more expensive than Non Mature Estates</a:t>
            </a:r>
          </a:p>
          <a:p>
            <a:endParaRPr lang="en-US" dirty="0"/>
          </a:p>
          <a:p>
            <a:pPr marL="285750" indent="-285750">
              <a:buFont typeface="Arial" panose="020B0604020202020204" pitchFamily="34" charset="0"/>
              <a:buChar char="•"/>
            </a:pPr>
            <a:r>
              <a:rPr lang="en-US" dirty="0"/>
              <a:t>To be confirmed</a:t>
            </a:r>
          </a:p>
        </p:txBody>
      </p:sp>
      <p:sp>
        <p:nvSpPr>
          <p:cNvPr id="10" name="TextBox 9">
            <a:extLst>
              <a:ext uri="{FF2B5EF4-FFF2-40B4-BE49-F238E27FC236}">
                <a16:creationId xmlns:a16="http://schemas.microsoft.com/office/drawing/2014/main" id="{9B9FCDF3-C1A9-4AB4-9CF9-D562E90A8991}"/>
              </a:ext>
            </a:extLst>
          </p:cNvPr>
          <p:cNvSpPr txBox="1"/>
          <p:nvPr/>
        </p:nvSpPr>
        <p:spPr>
          <a:xfrm>
            <a:off x="7060976" y="6155844"/>
            <a:ext cx="3173048" cy="276999"/>
          </a:xfrm>
          <a:prstGeom prst="rect">
            <a:avLst/>
          </a:prstGeom>
          <a:noFill/>
        </p:spPr>
        <p:txBody>
          <a:bodyPr wrap="none" rtlCol="0">
            <a:spAutoFit/>
          </a:bodyPr>
          <a:lstStyle/>
          <a:p>
            <a:r>
              <a:rPr lang="en-US" sz="1200" dirty="0"/>
              <a:t>Plot 2a : Probability graph of 4-Room over Price</a:t>
            </a:r>
          </a:p>
        </p:txBody>
      </p:sp>
    </p:spTree>
    <p:extLst>
      <p:ext uri="{BB962C8B-B14F-4D97-AF65-F5344CB8AC3E}">
        <p14:creationId xmlns:p14="http://schemas.microsoft.com/office/powerpoint/2010/main" val="1248466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88AA-8527-44A0-BD59-D6B0D767D9A9}"/>
              </a:ext>
            </a:extLst>
          </p:cNvPr>
          <p:cNvSpPr>
            <a:spLocks noGrp="1"/>
          </p:cNvSpPr>
          <p:nvPr>
            <p:ph type="title"/>
          </p:nvPr>
        </p:nvSpPr>
        <p:spPr/>
        <p:txBody>
          <a:bodyPr/>
          <a:lstStyle/>
          <a:p>
            <a:r>
              <a:rPr lang="en-US" dirty="0"/>
              <a:t>Seeing trends for prices in 5-Room in SBF Nov2018</a:t>
            </a:r>
          </a:p>
        </p:txBody>
      </p:sp>
      <p:pic>
        <p:nvPicPr>
          <p:cNvPr id="4098" name="Picture 2">
            <a:extLst>
              <a:ext uri="{FF2B5EF4-FFF2-40B4-BE49-F238E27FC236}">
                <a16:creationId xmlns:a16="http://schemas.microsoft.com/office/drawing/2014/main" id="{0869B8A7-54F2-49C4-9FC0-7864AEA3FC5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09103" y="2000250"/>
            <a:ext cx="7637102" cy="43815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5C87163-822C-41CB-B0C7-73ACB4009F21}"/>
              </a:ext>
            </a:extLst>
          </p:cNvPr>
          <p:cNvSpPr txBox="1"/>
          <p:nvPr/>
        </p:nvSpPr>
        <p:spPr>
          <a:xfrm>
            <a:off x="8146205" y="5895975"/>
            <a:ext cx="3184270" cy="553998"/>
          </a:xfrm>
          <a:prstGeom prst="rect">
            <a:avLst/>
          </a:prstGeom>
          <a:noFill/>
        </p:spPr>
        <p:txBody>
          <a:bodyPr wrap="none" rtlCol="0">
            <a:spAutoFit/>
          </a:bodyPr>
          <a:lstStyle/>
          <a:p>
            <a:r>
              <a:rPr lang="en-US" sz="1200" dirty="0"/>
              <a:t>Plot 2b : Probability graph of 5-Room over Price</a:t>
            </a:r>
          </a:p>
          <a:p>
            <a:endParaRPr lang="en-US" dirty="0"/>
          </a:p>
        </p:txBody>
      </p:sp>
      <p:sp>
        <p:nvSpPr>
          <p:cNvPr id="6" name="TextBox 5">
            <a:extLst>
              <a:ext uri="{FF2B5EF4-FFF2-40B4-BE49-F238E27FC236}">
                <a16:creationId xmlns:a16="http://schemas.microsoft.com/office/drawing/2014/main" id="{44F14B23-FD52-4765-B091-2538E9BEC61E}"/>
              </a:ext>
            </a:extLst>
          </p:cNvPr>
          <p:cNvSpPr txBox="1"/>
          <p:nvPr/>
        </p:nvSpPr>
        <p:spPr>
          <a:xfrm>
            <a:off x="8146205" y="1932027"/>
            <a:ext cx="3776547" cy="2585323"/>
          </a:xfrm>
          <a:prstGeom prst="rect">
            <a:avLst/>
          </a:prstGeom>
          <a:noFill/>
        </p:spPr>
        <p:txBody>
          <a:bodyPr wrap="none" rtlCol="0">
            <a:spAutoFit/>
          </a:bodyPr>
          <a:lstStyle/>
          <a:p>
            <a:r>
              <a:rPr lang="en-US" dirty="0"/>
              <a:t>For probability histogram over Prices, </a:t>
            </a:r>
          </a:p>
          <a:p>
            <a:pPr marL="285750" indent="-285750">
              <a:buFont typeface="Arial" panose="020B0604020202020204" pitchFamily="34" charset="0"/>
              <a:buChar char="•"/>
            </a:pPr>
            <a:r>
              <a:rPr lang="en-US" dirty="0"/>
              <a:t>1 peak visible</a:t>
            </a:r>
          </a:p>
          <a:p>
            <a:endParaRPr lang="en-US" dirty="0"/>
          </a:p>
          <a:p>
            <a:pPr marL="285750" indent="-285750">
              <a:buFont typeface="Arial" panose="020B0604020202020204" pitchFamily="34" charset="0"/>
              <a:buChar char="•"/>
            </a:pPr>
            <a:r>
              <a:rPr lang="en-US" dirty="0"/>
              <a:t>Hypothesis: Price of Mature Estates</a:t>
            </a:r>
          </a:p>
          <a:p>
            <a:r>
              <a:rPr lang="en-US" dirty="0"/>
              <a:t>     is similar to Non Mature Estates</a:t>
            </a:r>
          </a:p>
          <a:p>
            <a:r>
              <a:rPr lang="en-US" dirty="0"/>
              <a:t>     for 5-Rooms</a:t>
            </a:r>
          </a:p>
          <a:p>
            <a:endParaRPr lang="en-US" dirty="0"/>
          </a:p>
          <a:p>
            <a:pPr marL="285750" indent="-285750">
              <a:buFont typeface="Arial" panose="020B0604020202020204" pitchFamily="34" charset="0"/>
              <a:buChar char="•"/>
            </a:pPr>
            <a:r>
              <a:rPr lang="en-US" dirty="0"/>
              <a:t>To be confirmed</a:t>
            </a:r>
          </a:p>
          <a:p>
            <a:endParaRPr lang="en-US" dirty="0"/>
          </a:p>
        </p:txBody>
      </p:sp>
    </p:spTree>
    <p:extLst>
      <p:ext uri="{BB962C8B-B14F-4D97-AF65-F5344CB8AC3E}">
        <p14:creationId xmlns:p14="http://schemas.microsoft.com/office/powerpoint/2010/main" val="2436465298"/>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TM03457464[[fn=Dividend]]</Template>
  <TotalTime>0</TotalTime>
  <Words>3774</Words>
  <Application>Microsoft Office PowerPoint</Application>
  <PresentationFormat>Widescreen</PresentationFormat>
  <Paragraphs>445</Paragraphs>
  <Slides>40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Gill Sans MT</vt:lpstr>
      <vt:lpstr>Wingdings</vt:lpstr>
      <vt:lpstr>Wingdings 2</vt:lpstr>
      <vt:lpstr>Dividend</vt:lpstr>
      <vt:lpstr>Singapore Flats: Deal or No Deal</vt:lpstr>
      <vt:lpstr>Overview RAW: Data sets</vt:lpstr>
      <vt:lpstr>OVERVIEW : UrLs of Data Sets</vt:lpstr>
      <vt:lpstr>final datasets (derived &amp; raw datasets) that are used</vt:lpstr>
      <vt:lpstr>context</vt:lpstr>
      <vt:lpstr>Assumptions</vt:lpstr>
      <vt:lpstr>4-Room and 5-Room Flats Available in NOV 2018</vt:lpstr>
      <vt:lpstr>Seeing trends for prices in 4-Room in SBF Nov2018</vt:lpstr>
      <vt:lpstr>Seeing trends for prices in 5-Room in SBF Nov2018</vt:lpstr>
      <vt:lpstr>Spatial View:  Where are the NOV 2018 SBF flats?</vt:lpstr>
      <vt:lpstr>diff in prices between Mature and Non Mature in 4-Rm</vt:lpstr>
      <vt:lpstr>diff in prices between Mature and Non Mature in 5-Rm</vt:lpstr>
      <vt:lpstr>Plot 4A , 4b in interactive version to see more details</vt:lpstr>
      <vt:lpstr>Price vs Area vs floor level 4-Room Flats</vt:lpstr>
      <vt:lpstr>Price vs Area vs floor level 5-Room Flats</vt:lpstr>
      <vt:lpstr>Selling Price vs Level for 4-Room Flats</vt:lpstr>
      <vt:lpstr>PowerPoint Presentation</vt:lpstr>
      <vt:lpstr>Selling Price vs Level for 5-Room Flats</vt:lpstr>
      <vt:lpstr>Count of flats per level for 4-Room Flats</vt:lpstr>
      <vt:lpstr>Count of flats per level for 5-Room Flats</vt:lpstr>
      <vt:lpstr>Application rates for Nov 18 SBF for 4-Room FLats</vt:lpstr>
      <vt:lpstr>Application rates for Nov 18 SBF for 5-Room Flats</vt:lpstr>
      <vt:lpstr>Price VS distance from MRT for 4-Room Flats for NOV 2018 SBF</vt:lpstr>
      <vt:lpstr>Price VS distance from MRT for 5-Room Flats for NOV 2018 SBF</vt:lpstr>
      <vt:lpstr>Price VS distance from MRT for 4-Room Flats for NOV 2018 SBF</vt:lpstr>
      <vt:lpstr>Price VS distance from MRT for 5-Room Flats for NOV 2018 SBF</vt:lpstr>
      <vt:lpstr>Price VS distance from MRT for 4-Room Flats: zoom In further to special requirements</vt:lpstr>
      <vt:lpstr>Price VS distance from MRT for 4-Room Flats: zoom Into Jurong West</vt:lpstr>
      <vt:lpstr>Price VS distance from MRT + vs AREA in SQM for 4-Room Flats for NOV 2018 SBF</vt:lpstr>
      <vt:lpstr>Price VS distance from MRT + vs AREA in SQM for 5-Room Flats for NOV 2018 SBF</vt:lpstr>
      <vt:lpstr>Interactive Plot : Select Distance and Town and display Townmap and blocks available</vt:lpstr>
      <vt:lpstr>Interactive: DisTance from MRT VS Blk By Selecting towns (4 room and 5-rooms)</vt:lpstr>
      <vt:lpstr>Other considerations beyond just Nov18 SBF : ReSale flats</vt:lpstr>
      <vt:lpstr>Resale Q3 Median vs boxplot of SBF Nov 18 for 4-Room flat</vt:lpstr>
      <vt:lpstr>Resale Q3 Median vs boxplot of SBF Nov 18 for 5-Room flat</vt:lpstr>
      <vt:lpstr>Further Analysis into why the resale median is lower than some of the sbf median</vt:lpstr>
      <vt:lpstr>Further Analysis into why the resale median is lower than some of the sbf median (cont’d)</vt:lpstr>
      <vt:lpstr>CONCLUsion</vt:lpstr>
      <vt:lpstr>Summary sheet of where the plots came from</vt:lpstr>
      <vt:lpstr>Summary sheet of where the plots came from (Cont’d)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Jia Yi C</dc:creator>
  <cp:lastModifiedBy>Jia Yi C</cp:lastModifiedBy>
  <cp:revision>125</cp:revision>
  <dcterms:created xsi:type="dcterms:W3CDTF">2018-12-29T09:01:36Z</dcterms:created>
  <dcterms:modified xsi:type="dcterms:W3CDTF">2019-01-03T07:24:27Z</dcterms:modified>
</cp:coreProperties>
</file>

<file path=docProps/thumbnail.jpeg>
</file>